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9"/>
  </p:notesMasterIdLst>
  <p:sldIdLst>
    <p:sldId id="631" r:id="rId2"/>
    <p:sldId id="593" r:id="rId3"/>
    <p:sldId id="594" r:id="rId4"/>
    <p:sldId id="595" r:id="rId5"/>
    <p:sldId id="596" r:id="rId6"/>
    <p:sldId id="654" r:id="rId7"/>
    <p:sldId id="597" r:id="rId8"/>
    <p:sldId id="598" r:id="rId9"/>
    <p:sldId id="635" r:id="rId10"/>
    <p:sldId id="636" r:id="rId11"/>
    <p:sldId id="639" r:id="rId12"/>
    <p:sldId id="640" r:id="rId13"/>
    <p:sldId id="641" r:id="rId14"/>
    <p:sldId id="642" r:id="rId15"/>
    <p:sldId id="643" r:id="rId16"/>
    <p:sldId id="644" r:id="rId17"/>
    <p:sldId id="645" r:id="rId18"/>
    <p:sldId id="646" r:id="rId19"/>
    <p:sldId id="647" r:id="rId20"/>
    <p:sldId id="655" r:id="rId21"/>
    <p:sldId id="656" r:id="rId22"/>
    <p:sldId id="657" r:id="rId23"/>
    <p:sldId id="658" r:id="rId24"/>
    <p:sldId id="659" r:id="rId25"/>
    <p:sldId id="660" r:id="rId26"/>
    <p:sldId id="661" r:id="rId27"/>
    <p:sldId id="669" r:id="rId28"/>
    <p:sldId id="671" r:id="rId29"/>
    <p:sldId id="672" r:id="rId30"/>
    <p:sldId id="673" r:id="rId31"/>
    <p:sldId id="674" r:id="rId32"/>
    <p:sldId id="675" r:id="rId33"/>
    <p:sldId id="676" r:id="rId34"/>
    <p:sldId id="677" r:id="rId35"/>
    <p:sldId id="678" r:id="rId36"/>
    <p:sldId id="679" r:id="rId37"/>
    <p:sldId id="680" r:id="rId38"/>
    <p:sldId id="681" r:id="rId39"/>
    <p:sldId id="682" r:id="rId40"/>
    <p:sldId id="662" r:id="rId41"/>
    <p:sldId id="668" r:id="rId42"/>
    <p:sldId id="663" r:id="rId43"/>
    <p:sldId id="664" r:id="rId44"/>
    <p:sldId id="665" r:id="rId45"/>
    <p:sldId id="666" r:id="rId46"/>
    <p:sldId id="667" r:id="rId47"/>
    <p:sldId id="648" r:id="rId48"/>
    <p:sldId id="610" r:id="rId49"/>
    <p:sldId id="611" r:id="rId50"/>
    <p:sldId id="612" r:id="rId51"/>
    <p:sldId id="613" r:id="rId52"/>
    <p:sldId id="614" r:id="rId53"/>
    <p:sldId id="615" r:id="rId54"/>
    <p:sldId id="670" r:id="rId55"/>
    <p:sldId id="616" r:id="rId56"/>
    <p:sldId id="617" r:id="rId57"/>
    <p:sldId id="61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5" autoAdjust="0"/>
    <p:restoredTop sz="94660"/>
  </p:normalViewPr>
  <p:slideViewPr>
    <p:cSldViewPr>
      <p:cViewPr varScale="1">
        <p:scale>
          <a:sx n="75" d="100"/>
          <a:sy n="75" d="100"/>
        </p:scale>
        <p:origin x="11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0C185-6DBB-4A5D-8915-4CE2A930D055}" type="datetimeFigureOut">
              <a:rPr lang="en-US" smtClean="0"/>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A7373-0BB9-40B8-B3B3-740C32145B00}" type="slidenum">
              <a:rPr lang="en-US" smtClean="0"/>
              <a:pPr/>
              <a:t>‹#›</a:t>
            </a:fld>
            <a:endParaRPr lang="en-US"/>
          </a:p>
        </p:txBody>
      </p:sp>
    </p:spTree>
    <p:extLst>
      <p:ext uri="{BB962C8B-B14F-4D97-AF65-F5344CB8AC3E}">
        <p14:creationId xmlns:p14="http://schemas.microsoft.com/office/powerpoint/2010/main" val="126139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025"/>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37890" name="Rectangle 1026"/>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277414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40207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146617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025"/>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38914" name="Rectangle 1026"/>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96389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100058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274955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395223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365782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21477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1A7373-0BB9-40B8-B3B3-740C32145B00}" type="slidenum">
              <a:rPr lang="en-US" smtClean="0"/>
              <a:pPr/>
              <a:t>48</a:t>
            </a:fld>
            <a:endParaRPr lang="en-US"/>
          </a:p>
        </p:txBody>
      </p:sp>
    </p:spTree>
    <p:extLst>
      <p:ext uri="{BB962C8B-B14F-4D97-AF65-F5344CB8AC3E}">
        <p14:creationId xmlns:p14="http://schemas.microsoft.com/office/powerpoint/2010/main" val="399270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1319213" y="879475"/>
            <a:ext cx="4217987" cy="31623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1061393" y="4350019"/>
            <a:ext cx="4739537"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346828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E23C4DD-84EF-4A2D-B2D1-F6510E10E43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4C7590CD-2A9A-4C8C-ABC6-5C86096672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FA5AA234-30EB-4614-95AE-79217001EC13}"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
            <a:ext cx="5562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52600"/>
            <a:ext cx="40767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752600"/>
            <a:ext cx="40767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D967CB1E-2356-45CA-BA73-59855BBBA4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32A65DB2-FBE4-4C6B-AB5F-16C7B0F9609A}"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032F9893-ACF1-4840-98C2-3B1105EFA5E2}" type="slidenum">
              <a:rPr lang="en-US" smtClean="0">
                <a:solidFill>
                  <a:srgbClr val="000000"/>
                </a:solidFill>
              </a:rPr>
              <a:pPr/>
              <a:t>‹#›</a:t>
            </a:fld>
            <a:endParaRPr lang="en-US">
              <a:solidFill>
                <a:srgbClr val="000000"/>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srgbClr val="000000"/>
              </a:solidFill>
            </a:endParaRPr>
          </a:p>
        </p:txBody>
      </p:sp>
      <p:sp>
        <p:nvSpPr>
          <p:cNvPr id="6" name="Footer Placeholder 5"/>
          <p:cNvSpPr>
            <a:spLocks noGrp="1"/>
          </p:cNvSpPr>
          <p:nvPr>
            <p:ph type="ftr" sz="quarter" idx="11"/>
          </p:nvPr>
        </p:nvSpPr>
        <p:spPr/>
        <p:txBody>
          <a:bodyPr/>
          <a:lstStyle>
            <a:extLst/>
          </a:lstStyle>
          <a:p>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fld id="{2A93BAA6-F951-45CC-98CE-75AEB23FB7D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srgbClr val="000000"/>
              </a:solidFill>
            </a:endParaRPr>
          </a:p>
        </p:txBody>
      </p:sp>
      <p:sp>
        <p:nvSpPr>
          <p:cNvPr id="8" name="Footer Placeholder 7"/>
          <p:cNvSpPr>
            <a:spLocks noGrp="1"/>
          </p:cNvSpPr>
          <p:nvPr>
            <p:ph type="ftr" sz="quarter" idx="11"/>
          </p:nvPr>
        </p:nvSpPr>
        <p:spPr/>
        <p:txBody>
          <a:bodyPr/>
          <a:lstStyle>
            <a:extLst/>
          </a:lstStyle>
          <a:p>
            <a:endParaRPr lang="en-US">
              <a:solidFill>
                <a:srgbClr val="000000"/>
              </a:solidFill>
            </a:endParaRPr>
          </a:p>
        </p:txBody>
      </p:sp>
      <p:sp>
        <p:nvSpPr>
          <p:cNvPr id="9" name="Slide Number Placeholder 8"/>
          <p:cNvSpPr>
            <a:spLocks noGrp="1"/>
          </p:cNvSpPr>
          <p:nvPr>
            <p:ph type="sldNum" sz="quarter" idx="12"/>
          </p:nvPr>
        </p:nvSpPr>
        <p:spPr/>
        <p:txBody>
          <a:bodyPr/>
          <a:lstStyle>
            <a:extLst/>
          </a:lstStyle>
          <a:p>
            <a:fld id="{C8171341-A33B-4BF2-B9DD-C993F71C6AE2}"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solidFill>
                <a:srgbClr val="000000"/>
              </a:solidFill>
            </a:endParaRPr>
          </a:p>
        </p:txBody>
      </p:sp>
      <p:sp>
        <p:nvSpPr>
          <p:cNvPr id="4" name="Footer Placeholder 3"/>
          <p:cNvSpPr>
            <a:spLocks noGrp="1"/>
          </p:cNvSpPr>
          <p:nvPr>
            <p:ph type="ftr" sz="quarter" idx="11"/>
          </p:nvPr>
        </p:nvSpPr>
        <p:spPr/>
        <p:txBody>
          <a:bodyPr/>
          <a:lstStyle>
            <a:extLst/>
          </a:lstStyle>
          <a:p>
            <a:endParaRPr lang="en-US">
              <a:solidFill>
                <a:srgbClr val="000000"/>
              </a:solidFill>
            </a:endParaRPr>
          </a:p>
        </p:txBody>
      </p:sp>
      <p:sp>
        <p:nvSpPr>
          <p:cNvPr id="5" name="Slide Number Placeholder 4"/>
          <p:cNvSpPr>
            <a:spLocks noGrp="1"/>
          </p:cNvSpPr>
          <p:nvPr>
            <p:ph type="sldNum" sz="quarter" idx="12"/>
          </p:nvPr>
        </p:nvSpPr>
        <p:spPr/>
        <p:txBody>
          <a:bodyPr/>
          <a:lstStyle>
            <a:extLst/>
          </a:lstStyle>
          <a:p>
            <a:fld id="{96378E5E-87E3-4DDF-AB6B-E60C231782AE}"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solidFill>
                <a:srgbClr val="000000"/>
              </a:solidFill>
            </a:endParaRPr>
          </a:p>
        </p:txBody>
      </p:sp>
      <p:sp>
        <p:nvSpPr>
          <p:cNvPr id="3" name="Footer Placeholder 2"/>
          <p:cNvSpPr>
            <a:spLocks noGrp="1"/>
          </p:cNvSpPr>
          <p:nvPr>
            <p:ph type="ftr" sz="quarter" idx="11"/>
          </p:nvPr>
        </p:nvSpPr>
        <p:spPr/>
        <p:txBody>
          <a:bodyPr/>
          <a:lstStyle>
            <a:extLst/>
          </a:lstStyle>
          <a:p>
            <a:endParaRPr lang="en-US">
              <a:solidFill>
                <a:srgbClr val="000000"/>
              </a:solidFill>
            </a:endParaRPr>
          </a:p>
        </p:txBody>
      </p:sp>
      <p:sp>
        <p:nvSpPr>
          <p:cNvPr id="4" name="Slide Number Placeholder 3"/>
          <p:cNvSpPr>
            <a:spLocks noGrp="1"/>
          </p:cNvSpPr>
          <p:nvPr>
            <p:ph type="sldNum" sz="quarter" idx="12"/>
          </p:nvPr>
        </p:nvSpPr>
        <p:spPr/>
        <p:txBody>
          <a:bodyPr/>
          <a:lstStyle>
            <a:extLst/>
          </a:lstStyle>
          <a:p>
            <a:fld id="{A2FB7740-B9C3-4DDE-A332-F2EEAC919805}" type="slidenum">
              <a:rPr lang="en-US" smtClean="0">
                <a:solidFill>
                  <a:srgbClr val="000000"/>
                </a:solidFill>
              </a:rPr>
              <a:pPr/>
              <a:t>‹#›</a:t>
            </a:fld>
            <a:endParaRPr lang="en-US">
              <a:solidFill>
                <a:srgbClr val="000000"/>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srgbClr val="000000"/>
              </a:solidFill>
            </a:endParaRPr>
          </a:p>
        </p:txBody>
      </p:sp>
      <p:sp>
        <p:nvSpPr>
          <p:cNvPr id="6" name="Footer Placeholder 5"/>
          <p:cNvSpPr>
            <a:spLocks noGrp="1"/>
          </p:cNvSpPr>
          <p:nvPr>
            <p:ph type="ftr" sz="quarter" idx="11"/>
          </p:nvPr>
        </p:nvSpPr>
        <p:spPr/>
        <p:txBody>
          <a:bodyPr/>
          <a:lstStyle>
            <a:extLst/>
          </a:lstStyle>
          <a:p>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fld id="{55A1BEC5-B436-426D-8C17-07CBDE7EFD2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solidFill>
                <a:srgbClr val="000000"/>
              </a:solidFill>
            </a:endParaRPr>
          </a:p>
        </p:txBody>
      </p:sp>
      <p:sp>
        <p:nvSpPr>
          <p:cNvPr id="6" name="Footer Placeholder 5"/>
          <p:cNvSpPr>
            <a:spLocks noGrp="1"/>
          </p:cNvSpPr>
          <p:nvPr>
            <p:ph type="ftr" sz="quarter" idx="11"/>
          </p:nvPr>
        </p:nvSpPr>
        <p:spPr/>
        <p:txBody>
          <a:bodyPr/>
          <a:lstStyle>
            <a:extLst/>
          </a:lstStyle>
          <a:p>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fld id="{631BECDB-A967-4533-967A-908E0D78E83E}" type="slidenum">
              <a:rPr lang="en-US" smtClean="0">
                <a:solidFill>
                  <a:srgbClr val="000000"/>
                </a:solidFill>
              </a:rPr>
              <a:pPr/>
              <a:t>‹#›</a:t>
            </a:fld>
            <a:endParaRPr lang="en-US">
              <a:solidFill>
                <a:srgbClr val="000000"/>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Aft>
                <a:spcPct val="0"/>
              </a:spcAft>
            </a:pPr>
            <a:endParaRPr lang="en-US" smtClean="0">
              <a:solidFill>
                <a:srgbClr val="000000"/>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Aft>
                <a:spcPct val="0"/>
              </a:spcAft>
            </a:pPr>
            <a:endParaRPr lang="en-US" smtClean="0">
              <a:solidFill>
                <a:srgbClr val="000000"/>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Aft>
                <a:spcPct val="0"/>
              </a:spcAft>
            </a:pPr>
            <a:fld id="{2A5DBDCE-CB27-4C2A-8850-0231848D0897}" type="slidenum">
              <a:rPr lang="en-US" smtClean="0">
                <a:solidFill>
                  <a:srgbClr val="000000"/>
                </a:solidFill>
              </a:rPr>
              <a:pPr fontAlgn="base">
                <a:spcAft>
                  <a:spcPct val="0"/>
                </a:spcAft>
              </a:pPr>
              <a:t>‹#›</a:t>
            </a:fld>
            <a:endParaRPr lang="en-US" smtClean="0">
              <a:solidFill>
                <a:srgbClr val="000000"/>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295400" y="1371600"/>
            <a:ext cx="7848600" cy="1262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0" i="0" u="none" strike="noStrike" kern="0" cap="none" spc="0" normalizeH="0" baseline="0" noProof="0" dirty="0" smtClean="0">
                <a:ln>
                  <a:noFill/>
                </a:ln>
                <a:effectLst/>
                <a:uLnTx/>
                <a:uFillTx/>
                <a:latin typeface="+mj-lt"/>
                <a:ea typeface="+mj-ea"/>
                <a:cs typeface="+mj-cs"/>
              </a:rPr>
              <a:t>Introduction to Trees</a:t>
            </a:r>
          </a:p>
        </p:txBody>
      </p:sp>
      <p:sp>
        <p:nvSpPr>
          <p:cNvPr id="5" name="Subtitle 4"/>
          <p:cNvSpPr txBox="1">
            <a:spLocks/>
          </p:cNvSpPr>
          <p:nvPr/>
        </p:nvSpPr>
        <p:spPr bwMode="auto">
          <a:xfrm>
            <a:off x="1143000" y="2819400"/>
            <a:ext cx="6400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accent1"/>
              </a:buClr>
              <a:buSzPct val="80000"/>
              <a:tabLst/>
              <a:defRPr/>
            </a:pPr>
            <a:r>
              <a:rPr kumimoji="0" lang="en-US" sz="4000" b="0" i="0" u="none" strike="noStrike" kern="0" cap="none" spc="0" normalizeH="0" baseline="0" noProof="0" dirty="0" smtClean="0">
                <a:ln>
                  <a:noFill/>
                </a:ln>
                <a:solidFill>
                  <a:schemeClr val="accent6">
                    <a:lumMod val="75000"/>
                  </a:schemeClr>
                </a:solidFill>
                <a:effectLst/>
                <a:uLnTx/>
                <a:uFillTx/>
                <a:latin typeface="+mn-lt"/>
                <a:ea typeface="+mn-ea"/>
                <a:cs typeface="+mn-cs"/>
              </a:rPr>
              <a:t>IT12112</a:t>
            </a:r>
          </a:p>
          <a:p>
            <a:pPr marL="342900" marR="0" lvl="0" indent="-342900" algn="ctr"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accent1"/>
              </a:buClr>
              <a:buSzPct val="80000"/>
              <a:tabLst/>
              <a:defRPr/>
            </a:pPr>
            <a:r>
              <a:rPr kumimoji="0" lang="en-US" sz="3200" b="0" i="0" u="none" strike="noStrike" kern="0" cap="none" spc="0" normalizeH="0" baseline="0" noProof="0" dirty="0" smtClean="0">
                <a:ln>
                  <a:noFill/>
                </a:ln>
                <a:solidFill>
                  <a:schemeClr val="accent6">
                    <a:lumMod val="75000"/>
                  </a:schemeClr>
                </a:solidFill>
                <a:effectLst/>
                <a:uLnTx/>
                <a:uFillTx/>
                <a:latin typeface="+mn-lt"/>
                <a:ea typeface="+mn-ea"/>
                <a:cs typeface="+mn-cs"/>
              </a:rPr>
              <a:t>		</a:t>
            </a:r>
          </a:p>
          <a:p>
            <a:pPr marL="342900" marR="0" lvl="0" indent="-342900" algn="ctr" defTabSz="914400" rtl="0" eaLnBrk="1" fontAlgn="base" latinLnBrk="0" hangingPunct="1">
              <a:lnSpc>
                <a:spcPct val="100000"/>
              </a:lnSpc>
              <a:spcBef>
                <a:spcPct val="20000"/>
              </a:spcBef>
              <a:spcAft>
                <a:spcPct val="0"/>
              </a:spcAft>
              <a:buClr>
                <a:schemeClr val="accent1"/>
              </a:buClr>
              <a:buSzPct val="80000"/>
              <a:tabLst/>
              <a:defRPr/>
            </a:pPr>
            <a:r>
              <a:rPr kumimoji="0" lang="en-US" sz="3200" b="0" i="0" u="none" strike="noStrike" kern="0" cap="none" spc="0" normalizeH="0" baseline="0" noProof="0" dirty="0" smtClean="0">
                <a:ln>
                  <a:noFill/>
                </a:ln>
                <a:solidFill>
                  <a:schemeClr val="accent6">
                    <a:lumMod val="75000"/>
                  </a:schemeClr>
                </a:solidFill>
                <a:effectLst/>
                <a:uLnTx/>
                <a:uFillTx/>
                <a:latin typeface="+mn-lt"/>
                <a:ea typeface="+mn-ea"/>
                <a:cs typeface="+mn-cs"/>
              </a:rPr>
              <a:t>					</a:t>
            </a:r>
            <a:r>
              <a:rPr kumimoji="0" lang="en-US" sz="3600" b="0" i="0" u="none" strike="noStrike" kern="0" cap="none" spc="0" normalizeH="0" baseline="0" noProof="0" dirty="0" smtClean="0">
                <a:ln>
                  <a:noFill/>
                </a:ln>
                <a:solidFill>
                  <a:schemeClr val="accent6">
                    <a:lumMod val="75000"/>
                  </a:schemeClr>
                </a:solidFill>
                <a:effectLst/>
                <a:uLnTx/>
                <a:uFillTx/>
                <a:latin typeface="+mn-lt"/>
                <a:ea typeface="+mn-ea"/>
                <a:cs typeface="+mn-cs"/>
              </a:rPr>
              <a:t>Lecture 05</a:t>
            </a:r>
            <a:endParaRPr kumimoji="0" lang="en-US" sz="3600" b="0" i="0" u="none" strike="noStrike" kern="0" cap="none" spc="0" normalizeH="0" baseline="0" noProof="0" dirty="0">
              <a:ln>
                <a:noFill/>
              </a:ln>
              <a:solidFill>
                <a:schemeClr val="accent6">
                  <a:lumMod val="75000"/>
                </a:schemeClr>
              </a:solidFill>
              <a:effectLst/>
              <a:uLnTx/>
              <a:uFillTx/>
              <a:latin typeface="+mn-lt"/>
              <a:ea typeface="+mn-ea"/>
              <a:cs typeface="+mn-cs"/>
            </a:endParaRPr>
          </a:p>
        </p:txBody>
      </p:sp>
      <p:sp>
        <p:nvSpPr>
          <p:cNvPr id="2" name="TextBox 1"/>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43000" y="152400"/>
            <a:ext cx="7772400" cy="1143000"/>
          </a:xfrm>
        </p:spPr>
        <p:txBody>
          <a:bodyPr/>
          <a:lstStyle/>
          <a:p>
            <a:pPr fontAlgn="auto">
              <a:spcAft>
                <a:spcPts val="0"/>
              </a:spcAft>
              <a:defRPr/>
            </a:pPr>
            <a:r>
              <a:rPr lang="en-GB" sz="4000" dirty="0" smtClean="0"/>
              <a:t>Tree Types</a:t>
            </a:r>
            <a:endParaRPr lang="en-US" sz="4000" dirty="0" smtClean="0"/>
          </a:p>
        </p:txBody>
      </p:sp>
      <p:sp>
        <p:nvSpPr>
          <p:cNvPr id="15363" name="Rectangle 3"/>
          <p:cNvSpPr>
            <a:spLocks noGrp="1" noChangeArrowheads="1"/>
          </p:cNvSpPr>
          <p:nvPr>
            <p:ph idx="1"/>
          </p:nvPr>
        </p:nvSpPr>
        <p:spPr>
          <a:xfrm>
            <a:off x="838200" y="762000"/>
            <a:ext cx="7772400" cy="4114800"/>
          </a:xfrm>
        </p:spPr>
        <p:txBody>
          <a:bodyPr>
            <a:normAutofit fontScale="92500" lnSpcReduction="20000"/>
          </a:bodyPr>
          <a:lstStyle/>
          <a:p>
            <a:pPr lvl="1">
              <a:lnSpc>
                <a:spcPct val="80000"/>
              </a:lnSpc>
            </a:pPr>
            <a:endParaRPr lang="en-GB" sz="3200" dirty="0" smtClean="0"/>
          </a:p>
          <a:p>
            <a:pPr lvl="1">
              <a:lnSpc>
                <a:spcPct val="80000"/>
              </a:lnSpc>
            </a:pPr>
            <a:endParaRPr lang="en-US" sz="3200" dirty="0" smtClean="0"/>
          </a:p>
          <a:p>
            <a:pPr lvl="1">
              <a:lnSpc>
                <a:spcPct val="80000"/>
              </a:lnSpc>
            </a:pPr>
            <a:r>
              <a:rPr lang="en-GB" sz="3200" dirty="0" smtClean="0"/>
              <a:t>Binary tree — each node has at most two children </a:t>
            </a:r>
            <a:endParaRPr lang="en-US" sz="3200" dirty="0" smtClean="0"/>
          </a:p>
          <a:p>
            <a:pPr lvl="1">
              <a:lnSpc>
                <a:spcPct val="80000"/>
              </a:lnSpc>
              <a:buFontTx/>
              <a:buNone/>
            </a:pPr>
            <a:endParaRPr lang="en-US" sz="3200" dirty="0" smtClean="0"/>
          </a:p>
          <a:p>
            <a:pPr lvl="1">
              <a:lnSpc>
                <a:spcPct val="80000"/>
              </a:lnSpc>
            </a:pPr>
            <a:r>
              <a:rPr lang="en-GB" sz="3200" dirty="0" smtClean="0"/>
              <a:t>General tree — each node can have an arbitrary number of children.</a:t>
            </a:r>
          </a:p>
          <a:p>
            <a:pPr lvl="1">
              <a:lnSpc>
                <a:spcPct val="80000"/>
              </a:lnSpc>
            </a:pPr>
            <a:endParaRPr lang="en-GB" sz="3200" dirty="0" smtClean="0"/>
          </a:p>
          <a:p>
            <a:pPr lvl="1">
              <a:lnSpc>
                <a:spcPct val="80000"/>
              </a:lnSpc>
            </a:pPr>
            <a:r>
              <a:rPr lang="en-GB" sz="3200" dirty="0" smtClean="0"/>
              <a:t>Binary search trees</a:t>
            </a:r>
          </a:p>
          <a:p>
            <a:pPr lvl="1">
              <a:lnSpc>
                <a:spcPct val="80000"/>
              </a:lnSpc>
            </a:pPr>
            <a:endParaRPr lang="en-GB" sz="3200" dirty="0" smtClean="0"/>
          </a:p>
          <a:p>
            <a:pPr lvl="1">
              <a:lnSpc>
                <a:spcPct val="80000"/>
              </a:lnSpc>
            </a:pPr>
            <a:r>
              <a:rPr lang="en-GB" sz="3200" dirty="0" smtClean="0"/>
              <a:t>AVL trees</a:t>
            </a:r>
          </a:p>
          <a:p>
            <a:pPr lvl="1">
              <a:lnSpc>
                <a:spcPct val="80000"/>
              </a:lnSpc>
            </a:pPr>
            <a:endParaRPr lang="en-US" sz="3200" dirty="0" smtClean="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fontAlgn="auto">
              <a:spcAft>
                <a:spcPts val="0"/>
              </a:spcAft>
              <a:defRPr/>
            </a:pPr>
            <a:r>
              <a:rPr lang="en-GB" smtClean="0"/>
              <a:t>General Trees.</a:t>
            </a:r>
          </a:p>
        </p:txBody>
      </p:sp>
      <p:sp>
        <p:nvSpPr>
          <p:cNvPr id="18435" name="Rectangle 3"/>
          <p:cNvSpPr>
            <a:spLocks noGrp="1" noChangeArrowheads="1"/>
          </p:cNvSpPr>
          <p:nvPr>
            <p:ph idx="1"/>
          </p:nvPr>
        </p:nvSpPr>
        <p:spPr/>
        <p:txBody>
          <a:bodyPr/>
          <a:lstStyle/>
          <a:p>
            <a:pPr>
              <a:buFontTx/>
              <a:buNone/>
            </a:pPr>
            <a:r>
              <a:rPr lang="en-GB" dirty="0" smtClean="0"/>
              <a:t>Trees can be defined in two ways :</a:t>
            </a:r>
          </a:p>
          <a:p>
            <a:r>
              <a:rPr lang="en-GB" dirty="0" smtClean="0"/>
              <a:t> Recursive</a:t>
            </a:r>
          </a:p>
          <a:p>
            <a:r>
              <a:rPr lang="en-GB" dirty="0" smtClean="0"/>
              <a:t>Non- recursive </a:t>
            </a:r>
          </a:p>
          <a:p>
            <a:pPr>
              <a:buFontTx/>
              <a:buNone/>
            </a:pPr>
            <a:endParaRPr lang="en-GB" dirty="0" smtClean="0"/>
          </a:p>
          <a:p>
            <a:pPr>
              <a:buFontTx/>
              <a:buNone/>
            </a:pPr>
            <a:r>
              <a:rPr lang="en-GB" dirty="0" smtClean="0"/>
              <a:t>One natural way to define a tree is recursively</a:t>
            </a:r>
          </a:p>
          <a:p>
            <a:endParaRPr lang="en-GB" dirty="0" smtClean="0"/>
          </a:p>
        </p:txBody>
      </p:sp>
      <p:sp>
        <p:nvSpPr>
          <p:cNvPr id="6" name="Slide Number Placeholder 5"/>
          <p:cNvSpPr>
            <a:spLocks noGrp="1"/>
          </p:cNvSpPr>
          <p:nvPr>
            <p:ph type="sldNum" sz="quarter" idx="12"/>
          </p:nvPr>
        </p:nvSpPr>
        <p:spPr/>
        <p:txBody>
          <a:bodyPr/>
          <a:lstStyle/>
          <a:p>
            <a:pPr>
              <a:defRPr/>
            </a:pPr>
            <a:fld id="{56B82247-57FD-4CA1-941A-7B5E4523FF2C}" type="slidenum">
              <a:rPr lang="en-GB"/>
              <a:pPr>
                <a:defRPr/>
              </a:pPr>
              <a:t>11</a:t>
            </a:fld>
            <a:endParaRPr lang="en-GB"/>
          </a:p>
        </p:txBody>
      </p:sp>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fontAlgn="auto">
              <a:spcAft>
                <a:spcPts val="0"/>
              </a:spcAft>
              <a:defRPr/>
            </a:pPr>
            <a:r>
              <a:rPr lang="en-GB" smtClean="0"/>
              <a:t>General trees-Definition </a:t>
            </a:r>
          </a:p>
        </p:txBody>
      </p:sp>
      <p:sp>
        <p:nvSpPr>
          <p:cNvPr id="19459" name="Rectangle 3"/>
          <p:cNvSpPr>
            <a:spLocks noGrp="1" noChangeArrowheads="1"/>
          </p:cNvSpPr>
          <p:nvPr>
            <p:ph idx="1"/>
          </p:nvPr>
        </p:nvSpPr>
        <p:spPr/>
        <p:txBody>
          <a:bodyPr/>
          <a:lstStyle/>
          <a:p>
            <a:r>
              <a:rPr lang="en-GB" smtClean="0"/>
              <a:t>A tree is a collection of nodes. The collection can be empty; otherwise a tree consists of a distinguish node r, called root, and zero or more  non-empty (sub)trees T</a:t>
            </a:r>
            <a:r>
              <a:rPr lang="en-GB" baseline="-25000" smtClean="0"/>
              <a:t>1</a:t>
            </a:r>
            <a:r>
              <a:rPr lang="en-GB" smtClean="0"/>
              <a:t>,T</a:t>
            </a:r>
            <a:r>
              <a:rPr lang="en-GB" baseline="-25000" smtClean="0"/>
              <a:t>2</a:t>
            </a:r>
            <a:r>
              <a:rPr lang="en-GB" smtClean="0"/>
              <a:t>,T</a:t>
            </a:r>
            <a:r>
              <a:rPr lang="en-GB" baseline="-25000" smtClean="0"/>
              <a:t>3</a:t>
            </a:r>
            <a:r>
              <a:rPr lang="en-GB" smtClean="0"/>
              <a:t>,….T</a:t>
            </a:r>
            <a:r>
              <a:rPr lang="en-GB" baseline="-25000" smtClean="0"/>
              <a:t>K.</a:t>
            </a:r>
            <a:r>
              <a:rPr lang="en-GB" baseline="30000" smtClean="0"/>
              <a:t> . </a:t>
            </a:r>
            <a:r>
              <a:rPr lang="en-GB" smtClean="0"/>
              <a:t>Each of whose roots are connected by a directed edge from r.</a:t>
            </a:r>
          </a:p>
          <a:p>
            <a:endParaRPr lang="en-GB" baseline="-25000" smtClean="0"/>
          </a:p>
        </p:txBody>
      </p:sp>
      <p:sp>
        <p:nvSpPr>
          <p:cNvPr id="6" name="Slide Number Placeholder 5"/>
          <p:cNvSpPr>
            <a:spLocks noGrp="1"/>
          </p:cNvSpPr>
          <p:nvPr>
            <p:ph type="sldNum" sz="quarter" idx="12"/>
          </p:nvPr>
        </p:nvSpPr>
        <p:spPr/>
        <p:txBody>
          <a:bodyPr/>
          <a:lstStyle/>
          <a:p>
            <a:pPr>
              <a:defRPr/>
            </a:pPr>
            <a:fld id="{6F2AE1F3-40E1-41F6-8E9C-4955F63C48AE}" type="slidenum">
              <a:rPr lang="en-GB"/>
              <a:pPr>
                <a:defRPr/>
              </a:pPr>
              <a:t>12</a:t>
            </a:fld>
            <a:endParaRPr lang="en-GB"/>
          </a:p>
        </p:txBody>
      </p:sp>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143000" y="0"/>
            <a:ext cx="7772400" cy="1143000"/>
          </a:xfrm>
        </p:spPr>
        <p:txBody>
          <a:bodyPr/>
          <a:lstStyle/>
          <a:p>
            <a:pPr fontAlgn="auto">
              <a:spcAft>
                <a:spcPts val="0"/>
              </a:spcAft>
              <a:defRPr/>
            </a:pPr>
            <a:r>
              <a:rPr lang="en-GB" dirty="0" smtClean="0"/>
              <a:t>General trees-Definition</a:t>
            </a:r>
          </a:p>
        </p:txBody>
      </p:sp>
      <p:sp>
        <p:nvSpPr>
          <p:cNvPr id="20483" name="Rectangle 3"/>
          <p:cNvSpPr>
            <a:spLocks noGrp="1" noChangeArrowheads="1"/>
          </p:cNvSpPr>
          <p:nvPr>
            <p:ph idx="1"/>
          </p:nvPr>
        </p:nvSpPr>
        <p:spPr>
          <a:xfrm>
            <a:off x="1371600" y="1447800"/>
            <a:ext cx="7772400" cy="4114800"/>
          </a:xfrm>
        </p:spPr>
        <p:txBody>
          <a:bodyPr/>
          <a:lstStyle/>
          <a:p>
            <a:r>
              <a:rPr lang="en-GB" dirty="0" smtClean="0"/>
              <a:t>A tree consists of </a:t>
            </a:r>
            <a:r>
              <a:rPr lang="en-GB" u="sng" dirty="0" smtClean="0"/>
              <a:t>set of nodes</a:t>
            </a:r>
            <a:r>
              <a:rPr lang="en-GB" dirty="0" smtClean="0"/>
              <a:t> and </a:t>
            </a:r>
            <a:r>
              <a:rPr lang="en-GB" u="sng" dirty="0" smtClean="0"/>
              <a:t>set of edges</a:t>
            </a:r>
            <a:r>
              <a:rPr lang="en-GB" dirty="0" smtClean="0"/>
              <a:t> that connected pair of nodes.</a:t>
            </a:r>
          </a:p>
          <a:p>
            <a:endParaRPr lang="en-GB" dirty="0" smtClean="0"/>
          </a:p>
        </p:txBody>
      </p:sp>
      <p:sp>
        <p:nvSpPr>
          <p:cNvPr id="27" name="Slide Number Placeholder 5"/>
          <p:cNvSpPr>
            <a:spLocks noGrp="1"/>
          </p:cNvSpPr>
          <p:nvPr>
            <p:ph type="sldNum" sz="quarter" idx="12"/>
          </p:nvPr>
        </p:nvSpPr>
        <p:spPr/>
        <p:txBody>
          <a:bodyPr/>
          <a:lstStyle/>
          <a:p>
            <a:pPr>
              <a:defRPr/>
            </a:pPr>
            <a:fld id="{0D72330F-BD44-43F5-8525-AA1D4C9951D5}" type="slidenum">
              <a:rPr lang="en-GB"/>
              <a:pPr>
                <a:defRPr/>
              </a:pPr>
              <a:t>13</a:t>
            </a:fld>
            <a:endParaRPr lang="en-GB"/>
          </a:p>
        </p:txBody>
      </p:sp>
      <p:sp>
        <p:nvSpPr>
          <p:cNvPr id="20485" name="Oval 4"/>
          <p:cNvSpPr>
            <a:spLocks noChangeArrowheads="1"/>
          </p:cNvSpPr>
          <p:nvPr/>
        </p:nvSpPr>
        <p:spPr bwMode="auto">
          <a:xfrm>
            <a:off x="3657600" y="29718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A</a:t>
            </a:r>
          </a:p>
        </p:txBody>
      </p:sp>
      <p:sp>
        <p:nvSpPr>
          <p:cNvPr id="20486" name="Oval 6"/>
          <p:cNvSpPr>
            <a:spLocks noChangeArrowheads="1"/>
          </p:cNvSpPr>
          <p:nvPr/>
        </p:nvSpPr>
        <p:spPr bwMode="auto">
          <a:xfrm>
            <a:off x="1828800" y="37338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B</a:t>
            </a:r>
          </a:p>
        </p:txBody>
      </p:sp>
      <p:sp>
        <p:nvSpPr>
          <p:cNvPr id="20487" name="Oval 7"/>
          <p:cNvSpPr>
            <a:spLocks noChangeArrowheads="1"/>
          </p:cNvSpPr>
          <p:nvPr/>
        </p:nvSpPr>
        <p:spPr bwMode="auto">
          <a:xfrm>
            <a:off x="3048000" y="38100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C</a:t>
            </a:r>
          </a:p>
        </p:txBody>
      </p:sp>
      <p:sp>
        <p:nvSpPr>
          <p:cNvPr id="20488" name="Oval 8"/>
          <p:cNvSpPr>
            <a:spLocks noChangeArrowheads="1"/>
          </p:cNvSpPr>
          <p:nvPr/>
        </p:nvSpPr>
        <p:spPr bwMode="auto">
          <a:xfrm>
            <a:off x="4495800" y="38100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D</a:t>
            </a:r>
          </a:p>
        </p:txBody>
      </p:sp>
      <p:sp>
        <p:nvSpPr>
          <p:cNvPr id="20489" name="Oval 9"/>
          <p:cNvSpPr>
            <a:spLocks noChangeArrowheads="1"/>
          </p:cNvSpPr>
          <p:nvPr/>
        </p:nvSpPr>
        <p:spPr bwMode="auto">
          <a:xfrm>
            <a:off x="5867400" y="38100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E</a:t>
            </a:r>
          </a:p>
        </p:txBody>
      </p:sp>
      <p:sp>
        <p:nvSpPr>
          <p:cNvPr id="20490" name="Oval 10"/>
          <p:cNvSpPr>
            <a:spLocks noChangeArrowheads="1"/>
          </p:cNvSpPr>
          <p:nvPr/>
        </p:nvSpPr>
        <p:spPr bwMode="auto">
          <a:xfrm>
            <a:off x="1143000" y="48006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F</a:t>
            </a:r>
          </a:p>
        </p:txBody>
      </p:sp>
      <p:sp>
        <p:nvSpPr>
          <p:cNvPr id="20491" name="Oval 11"/>
          <p:cNvSpPr>
            <a:spLocks noChangeArrowheads="1"/>
          </p:cNvSpPr>
          <p:nvPr/>
        </p:nvSpPr>
        <p:spPr bwMode="auto">
          <a:xfrm>
            <a:off x="2209800" y="48006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G</a:t>
            </a:r>
          </a:p>
        </p:txBody>
      </p:sp>
      <p:sp>
        <p:nvSpPr>
          <p:cNvPr id="20492" name="Oval 12"/>
          <p:cNvSpPr>
            <a:spLocks noChangeArrowheads="1"/>
          </p:cNvSpPr>
          <p:nvPr/>
        </p:nvSpPr>
        <p:spPr bwMode="auto">
          <a:xfrm>
            <a:off x="3962400" y="48768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H</a:t>
            </a:r>
          </a:p>
        </p:txBody>
      </p:sp>
      <p:sp>
        <p:nvSpPr>
          <p:cNvPr id="20493" name="Oval 13"/>
          <p:cNvSpPr>
            <a:spLocks noChangeArrowheads="1"/>
          </p:cNvSpPr>
          <p:nvPr/>
        </p:nvSpPr>
        <p:spPr bwMode="auto">
          <a:xfrm>
            <a:off x="5562600" y="49530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I</a:t>
            </a:r>
          </a:p>
        </p:txBody>
      </p:sp>
      <p:sp>
        <p:nvSpPr>
          <p:cNvPr id="20494" name="Oval 14"/>
          <p:cNvSpPr>
            <a:spLocks noChangeArrowheads="1"/>
          </p:cNvSpPr>
          <p:nvPr/>
        </p:nvSpPr>
        <p:spPr bwMode="auto">
          <a:xfrm>
            <a:off x="6324600" y="58674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K</a:t>
            </a:r>
          </a:p>
        </p:txBody>
      </p:sp>
      <p:sp>
        <p:nvSpPr>
          <p:cNvPr id="20495" name="Line 15"/>
          <p:cNvSpPr>
            <a:spLocks noChangeShapeType="1"/>
          </p:cNvSpPr>
          <p:nvPr/>
        </p:nvSpPr>
        <p:spPr bwMode="auto">
          <a:xfrm flipH="1">
            <a:off x="2438400" y="3352800"/>
            <a:ext cx="1219200" cy="533400"/>
          </a:xfrm>
          <a:prstGeom prst="line">
            <a:avLst/>
          </a:prstGeom>
          <a:noFill/>
          <a:ln w="9525">
            <a:solidFill>
              <a:schemeClr val="tx1"/>
            </a:solidFill>
            <a:round/>
            <a:headEnd/>
            <a:tailEnd/>
          </a:ln>
        </p:spPr>
        <p:txBody>
          <a:bodyPr/>
          <a:lstStyle/>
          <a:p>
            <a:endParaRPr lang="en-US"/>
          </a:p>
        </p:txBody>
      </p:sp>
      <p:sp>
        <p:nvSpPr>
          <p:cNvPr id="20496" name="Line 16"/>
          <p:cNvSpPr>
            <a:spLocks noChangeShapeType="1"/>
          </p:cNvSpPr>
          <p:nvPr/>
        </p:nvSpPr>
        <p:spPr bwMode="auto">
          <a:xfrm flipH="1">
            <a:off x="3505200" y="3505200"/>
            <a:ext cx="228600" cy="304800"/>
          </a:xfrm>
          <a:prstGeom prst="line">
            <a:avLst/>
          </a:prstGeom>
          <a:noFill/>
          <a:ln w="9525">
            <a:solidFill>
              <a:schemeClr val="tx1"/>
            </a:solidFill>
            <a:round/>
            <a:headEnd/>
            <a:tailEnd/>
          </a:ln>
        </p:spPr>
        <p:txBody>
          <a:bodyPr/>
          <a:lstStyle/>
          <a:p>
            <a:endParaRPr lang="en-US"/>
          </a:p>
        </p:txBody>
      </p:sp>
      <p:sp>
        <p:nvSpPr>
          <p:cNvPr id="20497" name="Line 17"/>
          <p:cNvSpPr>
            <a:spLocks noChangeShapeType="1"/>
          </p:cNvSpPr>
          <p:nvPr/>
        </p:nvSpPr>
        <p:spPr bwMode="auto">
          <a:xfrm>
            <a:off x="4267200" y="3581400"/>
            <a:ext cx="381000" cy="228600"/>
          </a:xfrm>
          <a:prstGeom prst="line">
            <a:avLst/>
          </a:prstGeom>
          <a:noFill/>
          <a:ln w="9525">
            <a:solidFill>
              <a:schemeClr val="tx1"/>
            </a:solidFill>
            <a:round/>
            <a:headEnd/>
            <a:tailEnd/>
          </a:ln>
        </p:spPr>
        <p:txBody>
          <a:bodyPr/>
          <a:lstStyle/>
          <a:p>
            <a:endParaRPr lang="en-US"/>
          </a:p>
        </p:txBody>
      </p:sp>
      <p:sp>
        <p:nvSpPr>
          <p:cNvPr id="20498" name="Line 18"/>
          <p:cNvSpPr>
            <a:spLocks noChangeShapeType="1"/>
          </p:cNvSpPr>
          <p:nvPr/>
        </p:nvSpPr>
        <p:spPr bwMode="auto">
          <a:xfrm>
            <a:off x="4343400" y="3429000"/>
            <a:ext cx="1524000" cy="533400"/>
          </a:xfrm>
          <a:prstGeom prst="line">
            <a:avLst/>
          </a:prstGeom>
          <a:noFill/>
          <a:ln w="9525">
            <a:solidFill>
              <a:schemeClr val="tx1"/>
            </a:solidFill>
            <a:round/>
            <a:headEnd/>
            <a:tailEnd/>
          </a:ln>
        </p:spPr>
        <p:txBody>
          <a:bodyPr/>
          <a:lstStyle/>
          <a:p>
            <a:endParaRPr lang="en-US"/>
          </a:p>
        </p:txBody>
      </p:sp>
      <p:sp>
        <p:nvSpPr>
          <p:cNvPr id="20499" name="Line 19"/>
          <p:cNvSpPr>
            <a:spLocks noChangeShapeType="1"/>
          </p:cNvSpPr>
          <p:nvPr/>
        </p:nvSpPr>
        <p:spPr bwMode="auto">
          <a:xfrm flipH="1">
            <a:off x="1524000" y="4343400"/>
            <a:ext cx="381000" cy="457200"/>
          </a:xfrm>
          <a:prstGeom prst="line">
            <a:avLst/>
          </a:prstGeom>
          <a:noFill/>
          <a:ln w="9525">
            <a:solidFill>
              <a:schemeClr val="tx1"/>
            </a:solidFill>
            <a:round/>
            <a:headEnd/>
            <a:tailEnd/>
          </a:ln>
        </p:spPr>
        <p:txBody>
          <a:bodyPr/>
          <a:lstStyle/>
          <a:p>
            <a:endParaRPr lang="en-US"/>
          </a:p>
        </p:txBody>
      </p:sp>
      <p:sp>
        <p:nvSpPr>
          <p:cNvPr id="20500" name="Line 20"/>
          <p:cNvSpPr>
            <a:spLocks noChangeShapeType="1"/>
          </p:cNvSpPr>
          <p:nvPr/>
        </p:nvSpPr>
        <p:spPr bwMode="auto">
          <a:xfrm>
            <a:off x="2286000" y="4419600"/>
            <a:ext cx="304800" cy="457200"/>
          </a:xfrm>
          <a:prstGeom prst="line">
            <a:avLst/>
          </a:prstGeom>
          <a:noFill/>
          <a:ln w="9525">
            <a:solidFill>
              <a:schemeClr val="tx1"/>
            </a:solidFill>
            <a:round/>
            <a:headEnd/>
            <a:tailEnd/>
          </a:ln>
        </p:spPr>
        <p:txBody>
          <a:bodyPr/>
          <a:lstStyle/>
          <a:p>
            <a:endParaRPr lang="en-US"/>
          </a:p>
        </p:txBody>
      </p:sp>
      <p:sp>
        <p:nvSpPr>
          <p:cNvPr id="20501" name="Line 21"/>
          <p:cNvSpPr>
            <a:spLocks noChangeShapeType="1"/>
          </p:cNvSpPr>
          <p:nvPr/>
        </p:nvSpPr>
        <p:spPr bwMode="auto">
          <a:xfrm flipH="1">
            <a:off x="4343400" y="4495800"/>
            <a:ext cx="304800" cy="381000"/>
          </a:xfrm>
          <a:prstGeom prst="line">
            <a:avLst/>
          </a:prstGeom>
          <a:noFill/>
          <a:ln w="9525">
            <a:solidFill>
              <a:schemeClr val="tx1"/>
            </a:solidFill>
            <a:round/>
            <a:headEnd/>
            <a:tailEnd/>
          </a:ln>
        </p:spPr>
        <p:txBody>
          <a:bodyPr/>
          <a:lstStyle/>
          <a:p>
            <a:endParaRPr lang="en-US"/>
          </a:p>
        </p:txBody>
      </p:sp>
      <p:sp>
        <p:nvSpPr>
          <p:cNvPr id="20502" name="Line 22"/>
          <p:cNvSpPr>
            <a:spLocks noChangeShapeType="1"/>
          </p:cNvSpPr>
          <p:nvPr/>
        </p:nvSpPr>
        <p:spPr bwMode="auto">
          <a:xfrm flipH="1">
            <a:off x="6019800" y="4495800"/>
            <a:ext cx="76200" cy="457200"/>
          </a:xfrm>
          <a:prstGeom prst="line">
            <a:avLst/>
          </a:prstGeom>
          <a:noFill/>
          <a:ln w="9525">
            <a:solidFill>
              <a:schemeClr val="tx1"/>
            </a:solidFill>
            <a:round/>
            <a:headEnd/>
            <a:tailEnd/>
          </a:ln>
        </p:spPr>
        <p:txBody>
          <a:bodyPr/>
          <a:lstStyle/>
          <a:p>
            <a:endParaRPr lang="en-US"/>
          </a:p>
        </p:txBody>
      </p:sp>
      <p:sp>
        <p:nvSpPr>
          <p:cNvPr id="20503" name="Line 23"/>
          <p:cNvSpPr>
            <a:spLocks noChangeShapeType="1"/>
          </p:cNvSpPr>
          <p:nvPr/>
        </p:nvSpPr>
        <p:spPr bwMode="auto">
          <a:xfrm>
            <a:off x="6096000" y="5638800"/>
            <a:ext cx="304800" cy="304800"/>
          </a:xfrm>
          <a:prstGeom prst="line">
            <a:avLst/>
          </a:prstGeom>
          <a:noFill/>
          <a:ln w="9525">
            <a:solidFill>
              <a:schemeClr val="tx1"/>
            </a:solidFill>
            <a:round/>
            <a:headEnd/>
            <a:tailEnd/>
          </a:ln>
        </p:spPr>
        <p:txBody>
          <a:bodyPr/>
          <a:lstStyle/>
          <a:p>
            <a:endParaRPr lang="en-US"/>
          </a:p>
        </p:txBody>
      </p:sp>
      <p:sp>
        <p:nvSpPr>
          <p:cNvPr id="20504" name="Oval 24"/>
          <p:cNvSpPr>
            <a:spLocks noChangeArrowheads="1"/>
          </p:cNvSpPr>
          <p:nvPr/>
        </p:nvSpPr>
        <p:spPr bwMode="auto">
          <a:xfrm>
            <a:off x="6934200" y="4876800"/>
            <a:ext cx="685800" cy="6858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J</a:t>
            </a:r>
          </a:p>
        </p:txBody>
      </p:sp>
      <p:sp>
        <p:nvSpPr>
          <p:cNvPr id="20505" name="Line 25"/>
          <p:cNvSpPr>
            <a:spLocks noChangeShapeType="1"/>
          </p:cNvSpPr>
          <p:nvPr/>
        </p:nvSpPr>
        <p:spPr bwMode="auto">
          <a:xfrm>
            <a:off x="6477000" y="4419600"/>
            <a:ext cx="533400" cy="533400"/>
          </a:xfrm>
          <a:prstGeom prst="line">
            <a:avLst/>
          </a:prstGeom>
          <a:noFill/>
          <a:ln w="9525">
            <a:solidFill>
              <a:schemeClr val="tx1"/>
            </a:solidFill>
            <a:round/>
            <a:headEnd/>
            <a:tailEnd/>
          </a:ln>
        </p:spPr>
        <p:txBody>
          <a:bodyPr/>
          <a:lstStyle/>
          <a:p>
            <a:endParaRPr lang="en-US"/>
          </a:p>
        </p:txBody>
      </p:sp>
      <p:sp>
        <p:nvSpPr>
          <p:cNvPr id="26" name="TextBox 25"/>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0"/>
            <a:ext cx="7772400" cy="1143000"/>
          </a:xfrm>
        </p:spPr>
        <p:txBody>
          <a:bodyPr rtlCol="0">
            <a:normAutofit fontScale="90000"/>
          </a:bodyPr>
          <a:lstStyle/>
          <a:p>
            <a:pPr fontAlgn="auto">
              <a:spcAft>
                <a:spcPts val="0"/>
              </a:spcAft>
              <a:defRPr/>
            </a:pPr>
            <a:r>
              <a:rPr lang="en-GB" dirty="0" smtClean="0"/>
              <a:t>E.g. A table of contents and its tree representation</a:t>
            </a:r>
          </a:p>
        </p:txBody>
      </p:sp>
      <p:sp>
        <p:nvSpPr>
          <p:cNvPr id="21507" name="Rectangle 3"/>
          <p:cNvSpPr>
            <a:spLocks noGrp="1" noChangeArrowheads="1"/>
          </p:cNvSpPr>
          <p:nvPr>
            <p:ph idx="1"/>
          </p:nvPr>
        </p:nvSpPr>
        <p:spPr>
          <a:xfrm>
            <a:off x="685800" y="1600200"/>
            <a:ext cx="7772400" cy="4495800"/>
          </a:xfrm>
        </p:spPr>
        <p:txBody>
          <a:bodyPr/>
          <a:lstStyle/>
          <a:p>
            <a:pPr>
              <a:buFontTx/>
              <a:buNone/>
            </a:pPr>
            <a:r>
              <a:rPr lang="en-GB" sz="2800" dirty="0" smtClean="0"/>
              <a:t>Book </a:t>
            </a:r>
          </a:p>
          <a:p>
            <a:pPr lvl="1">
              <a:buFontTx/>
              <a:buNone/>
            </a:pPr>
            <a:r>
              <a:rPr lang="en-GB" sz="2400" dirty="0" smtClean="0"/>
              <a:t>C1</a:t>
            </a:r>
          </a:p>
          <a:p>
            <a:pPr lvl="2">
              <a:buFontTx/>
              <a:buNone/>
            </a:pPr>
            <a:r>
              <a:rPr lang="en-GB" sz="2000" dirty="0" smtClean="0"/>
              <a:t>S1.1</a:t>
            </a:r>
          </a:p>
          <a:p>
            <a:pPr lvl="2">
              <a:buFontTx/>
              <a:buNone/>
            </a:pPr>
            <a:r>
              <a:rPr lang="en-GB" sz="2000" dirty="0" smtClean="0"/>
              <a:t>S1.2</a:t>
            </a:r>
          </a:p>
          <a:p>
            <a:pPr lvl="1">
              <a:buFontTx/>
              <a:buNone/>
            </a:pPr>
            <a:r>
              <a:rPr lang="en-GB" sz="2400" dirty="0" smtClean="0"/>
              <a:t>C2</a:t>
            </a:r>
          </a:p>
          <a:p>
            <a:pPr lvl="2">
              <a:buFontTx/>
              <a:buNone/>
            </a:pPr>
            <a:r>
              <a:rPr lang="en-GB" sz="2000" dirty="0" smtClean="0"/>
              <a:t>S2.1</a:t>
            </a:r>
          </a:p>
          <a:p>
            <a:pPr lvl="3">
              <a:buFontTx/>
              <a:buNone/>
            </a:pPr>
            <a:r>
              <a:rPr lang="en-GB" sz="1800" dirty="0" smtClean="0"/>
              <a:t>S2.1.1</a:t>
            </a:r>
          </a:p>
          <a:p>
            <a:pPr lvl="3">
              <a:buFontTx/>
              <a:buNone/>
            </a:pPr>
            <a:r>
              <a:rPr lang="en-GB" sz="1800" dirty="0" smtClean="0"/>
              <a:t>S2.1.2</a:t>
            </a:r>
          </a:p>
          <a:p>
            <a:pPr lvl="2">
              <a:buFontTx/>
              <a:buNone/>
            </a:pPr>
            <a:r>
              <a:rPr lang="en-GB" sz="2000" dirty="0" smtClean="0"/>
              <a:t>S2.2</a:t>
            </a:r>
          </a:p>
          <a:p>
            <a:pPr lvl="2">
              <a:buFontTx/>
              <a:buNone/>
            </a:pPr>
            <a:r>
              <a:rPr lang="en-GB" sz="2000" dirty="0" smtClean="0"/>
              <a:t>S2.3</a:t>
            </a:r>
          </a:p>
          <a:p>
            <a:pPr lvl="1">
              <a:buFontTx/>
              <a:buNone/>
            </a:pPr>
            <a:r>
              <a:rPr lang="en-GB" sz="2400" dirty="0" smtClean="0"/>
              <a:t>C3</a:t>
            </a:r>
          </a:p>
          <a:p>
            <a:endParaRPr lang="en-GB" sz="2800" dirty="0" smtClean="0"/>
          </a:p>
          <a:p>
            <a:endParaRPr lang="en-GB" sz="2800" dirty="0" smtClean="0"/>
          </a:p>
        </p:txBody>
      </p:sp>
      <p:sp>
        <p:nvSpPr>
          <p:cNvPr id="27" name="Slide Number Placeholder 5"/>
          <p:cNvSpPr>
            <a:spLocks noGrp="1"/>
          </p:cNvSpPr>
          <p:nvPr>
            <p:ph type="sldNum" sz="quarter" idx="12"/>
          </p:nvPr>
        </p:nvSpPr>
        <p:spPr/>
        <p:txBody>
          <a:bodyPr/>
          <a:lstStyle/>
          <a:p>
            <a:pPr>
              <a:defRPr/>
            </a:pPr>
            <a:fld id="{70107FE7-87C1-4A16-BB74-2404D6DB62D2}" type="slidenum">
              <a:rPr lang="en-GB"/>
              <a:pPr>
                <a:defRPr/>
              </a:pPr>
              <a:t>14</a:t>
            </a:fld>
            <a:endParaRPr lang="en-GB"/>
          </a:p>
        </p:txBody>
      </p:sp>
      <p:sp>
        <p:nvSpPr>
          <p:cNvPr id="21509" name="Oval 8"/>
          <p:cNvSpPr>
            <a:spLocks noChangeArrowheads="1"/>
          </p:cNvSpPr>
          <p:nvPr/>
        </p:nvSpPr>
        <p:spPr bwMode="auto">
          <a:xfrm>
            <a:off x="4572000" y="1905000"/>
            <a:ext cx="1066800" cy="8382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Book</a:t>
            </a:r>
          </a:p>
        </p:txBody>
      </p:sp>
      <p:sp>
        <p:nvSpPr>
          <p:cNvPr id="21510" name="Oval 10"/>
          <p:cNvSpPr>
            <a:spLocks noChangeArrowheads="1"/>
          </p:cNvSpPr>
          <p:nvPr/>
        </p:nvSpPr>
        <p:spPr bwMode="auto">
          <a:xfrm>
            <a:off x="3657600" y="30480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C1</a:t>
            </a:r>
          </a:p>
        </p:txBody>
      </p:sp>
      <p:sp>
        <p:nvSpPr>
          <p:cNvPr id="21511" name="Oval 11"/>
          <p:cNvSpPr>
            <a:spLocks noChangeArrowheads="1"/>
          </p:cNvSpPr>
          <p:nvPr/>
        </p:nvSpPr>
        <p:spPr bwMode="auto">
          <a:xfrm>
            <a:off x="4953000" y="30480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C2</a:t>
            </a:r>
          </a:p>
        </p:txBody>
      </p:sp>
      <p:sp>
        <p:nvSpPr>
          <p:cNvPr id="21512" name="Oval 12"/>
          <p:cNvSpPr>
            <a:spLocks noChangeArrowheads="1"/>
          </p:cNvSpPr>
          <p:nvPr/>
        </p:nvSpPr>
        <p:spPr bwMode="auto">
          <a:xfrm>
            <a:off x="6096000" y="29718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C3</a:t>
            </a:r>
          </a:p>
        </p:txBody>
      </p:sp>
      <p:sp>
        <p:nvSpPr>
          <p:cNvPr id="21513" name="Oval 13"/>
          <p:cNvSpPr>
            <a:spLocks noChangeArrowheads="1"/>
          </p:cNvSpPr>
          <p:nvPr/>
        </p:nvSpPr>
        <p:spPr bwMode="auto">
          <a:xfrm>
            <a:off x="5029200" y="39624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S2.1</a:t>
            </a:r>
          </a:p>
        </p:txBody>
      </p:sp>
      <p:sp>
        <p:nvSpPr>
          <p:cNvPr id="21514" name="Oval 14"/>
          <p:cNvSpPr>
            <a:spLocks noChangeArrowheads="1"/>
          </p:cNvSpPr>
          <p:nvPr/>
        </p:nvSpPr>
        <p:spPr bwMode="auto">
          <a:xfrm>
            <a:off x="4038600" y="39624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S1.2</a:t>
            </a:r>
          </a:p>
        </p:txBody>
      </p:sp>
      <p:sp>
        <p:nvSpPr>
          <p:cNvPr id="21515" name="Oval 15"/>
          <p:cNvSpPr>
            <a:spLocks noChangeArrowheads="1"/>
          </p:cNvSpPr>
          <p:nvPr/>
        </p:nvSpPr>
        <p:spPr bwMode="auto">
          <a:xfrm>
            <a:off x="2971800" y="39624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S1.1</a:t>
            </a:r>
          </a:p>
        </p:txBody>
      </p:sp>
      <p:sp>
        <p:nvSpPr>
          <p:cNvPr id="21516" name="Oval 16"/>
          <p:cNvSpPr>
            <a:spLocks noChangeArrowheads="1"/>
          </p:cNvSpPr>
          <p:nvPr/>
        </p:nvSpPr>
        <p:spPr bwMode="auto">
          <a:xfrm>
            <a:off x="6172200" y="3962400"/>
            <a:ext cx="762000" cy="762000"/>
          </a:xfrm>
          <a:prstGeom prst="ellipse">
            <a:avLst/>
          </a:prstGeom>
          <a:solidFill>
            <a:schemeClr val="accent1"/>
          </a:solidFill>
          <a:ln w="9525">
            <a:solidFill>
              <a:schemeClr val="tx1"/>
            </a:solidFill>
            <a:round/>
            <a:headEnd/>
            <a:tailEnd/>
          </a:ln>
        </p:spPr>
        <p:txBody>
          <a:bodyPr wrap="none" anchor="ctr"/>
          <a:lstStyle/>
          <a:p>
            <a:pPr algn="ctr"/>
            <a:r>
              <a:rPr lang="en-GB" dirty="0">
                <a:latin typeface="Calibri" pitchFamily="34" charset="0"/>
              </a:rPr>
              <a:t>S2.2</a:t>
            </a:r>
          </a:p>
        </p:txBody>
      </p:sp>
      <p:sp>
        <p:nvSpPr>
          <p:cNvPr id="21517" name="Oval 17"/>
          <p:cNvSpPr>
            <a:spLocks noChangeArrowheads="1"/>
          </p:cNvSpPr>
          <p:nvPr/>
        </p:nvSpPr>
        <p:spPr bwMode="auto">
          <a:xfrm>
            <a:off x="7239000" y="3886200"/>
            <a:ext cx="7620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S2.3</a:t>
            </a:r>
          </a:p>
        </p:txBody>
      </p:sp>
      <p:sp>
        <p:nvSpPr>
          <p:cNvPr id="21518" name="Oval 18"/>
          <p:cNvSpPr>
            <a:spLocks noChangeArrowheads="1"/>
          </p:cNvSpPr>
          <p:nvPr/>
        </p:nvSpPr>
        <p:spPr bwMode="auto">
          <a:xfrm>
            <a:off x="5562600" y="5029200"/>
            <a:ext cx="9144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S2.1.2</a:t>
            </a:r>
          </a:p>
        </p:txBody>
      </p:sp>
      <p:sp>
        <p:nvSpPr>
          <p:cNvPr id="21519" name="Oval 19"/>
          <p:cNvSpPr>
            <a:spLocks noChangeArrowheads="1"/>
          </p:cNvSpPr>
          <p:nvPr/>
        </p:nvSpPr>
        <p:spPr bwMode="auto">
          <a:xfrm>
            <a:off x="4495800" y="5029200"/>
            <a:ext cx="914400" cy="762000"/>
          </a:xfrm>
          <a:prstGeom prst="ellipse">
            <a:avLst/>
          </a:prstGeom>
          <a:solidFill>
            <a:schemeClr val="accent1"/>
          </a:solidFill>
          <a:ln w="9525">
            <a:solidFill>
              <a:schemeClr val="tx1"/>
            </a:solidFill>
            <a:round/>
            <a:headEnd/>
            <a:tailEnd/>
          </a:ln>
        </p:spPr>
        <p:txBody>
          <a:bodyPr wrap="none" anchor="ctr"/>
          <a:lstStyle/>
          <a:p>
            <a:pPr algn="ctr"/>
            <a:r>
              <a:rPr lang="en-GB">
                <a:latin typeface="Calibri" pitchFamily="34" charset="0"/>
              </a:rPr>
              <a:t>S2.1.1</a:t>
            </a:r>
          </a:p>
        </p:txBody>
      </p:sp>
      <p:sp>
        <p:nvSpPr>
          <p:cNvPr id="21520" name="Line 20"/>
          <p:cNvSpPr>
            <a:spLocks noChangeShapeType="1"/>
          </p:cNvSpPr>
          <p:nvPr/>
        </p:nvSpPr>
        <p:spPr bwMode="auto">
          <a:xfrm flipH="1">
            <a:off x="4343400" y="2590800"/>
            <a:ext cx="609600" cy="533400"/>
          </a:xfrm>
          <a:prstGeom prst="line">
            <a:avLst/>
          </a:prstGeom>
          <a:noFill/>
          <a:ln w="9525">
            <a:solidFill>
              <a:schemeClr val="tx1"/>
            </a:solidFill>
            <a:round/>
            <a:headEnd/>
            <a:tailEnd/>
          </a:ln>
        </p:spPr>
        <p:txBody>
          <a:bodyPr/>
          <a:lstStyle/>
          <a:p>
            <a:endParaRPr lang="en-US"/>
          </a:p>
        </p:txBody>
      </p:sp>
      <p:sp>
        <p:nvSpPr>
          <p:cNvPr id="21521" name="Line 21"/>
          <p:cNvSpPr>
            <a:spLocks noChangeShapeType="1"/>
          </p:cNvSpPr>
          <p:nvPr/>
        </p:nvSpPr>
        <p:spPr bwMode="auto">
          <a:xfrm>
            <a:off x="5257800" y="2743200"/>
            <a:ext cx="0" cy="304800"/>
          </a:xfrm>
          <a:prstGeom prst="line">
            <a:avLst/>
          </a:prstGeom>
          <a:noFill/>
          <a:ln w="9525">
            <a:solidFill>
              <a:schemeClr val="tx1"/>
            </a:solidFill>
            <a:round/>
            <a:headEnd/>
            <a:tailEnd/>
          </a:ln>
        </p:spPr>
        <p:txBody>
          <a:bodyPr/>
          <a:lstStyle/>
          <a:p>
            <a:endParaRPr lang="en-US"/>
          </a:p>
        </p:txBody>
      </p:sp>
      <p:sp>
        <p:nvSpPr>
          <p:cNvPr id="21522" name="Line 22"/>
          <p:cNvSpPr>
            <a:spLocks noChangeShapeType="1"/>
          </p:cNvSpPr>
          <p:nvPr/>
        </p:nvSpPr>
        <p:spPr bwMode="auto">
          <a:xfrm>
            <a:off x="5562600" y="2590800"/>
            <a:ext cx="762000" cy="457200"/>
          </a:xfrm>
          <a:prstGeom prst="line">
            <a:avLst/>
          </a:prstGeom>
          <a:noFill/>
          <a:ln w="9525">
            <a:solidFill>
              <a:schemeClr val="tx1"/>
            </a:solidFill>
            <a:round/>
            <a:headEnd/>
            <a:tailEnd/>
          </a:ln>
        </p:spPr>
        <p:txBody>
          <a:bodyPr/>
          <a:lstStyle/>
          <a:p>
            <a:endParaRPr lang="en-US"/>
          </a:p>
        </p:txBody>
      </p:sp>
      <p:sp>
        <p:nvSpPr>
          <p:cNvPr id="21523" name="Line 23"/>
          <p:cNvSpPr>
            <a:spLocks noChangeShapeType="1"/>
          </p:cNvSpPr>
          <p:nvPr/>
        </p:nvSpPr>
        <p:spPr bwMode="auto">
          <a:xfrm flipH="1">
            <a:off x="3505200" y="3657600"/>
            <a:ext cx="304800" cy="381000"/>
          </a:xfrm>
          <a:prstGeom prst="line">
            <a:avLst/>
          </a:prstGeom>
          <a:noFill/>
          <a:ln w="9525">
            <a:solidFill>
              <a:schemeClr val="tx1"/>
            </a:solidFill>
            <a:round/>
            <a:headEnd/>
            <a:tailEnd/>
          </a:ln>
        </p:spPr>
        <p:txBody>
          <a:bodyPr/>
          <a:lstStyle/>
          <a:p>
            <a:endParaRPr lang="en-US"/>
          </a:p>
        </p:txBody>
      </p:sp>
      <p:sp>
        <p:nvSpPr>
          <p:cNvPr id="21524" name="Line 25"/>
          <p:cNvSpPr>
            <a:spLocks noChangeShapeType="1"/>
          </p:cNvSpPr>
          <p:nvPr/>
        </p:nvSpPr>
        <p:spPr bwMode="auto">
          <a:xfrm>
            <a:off x="4114800" y="3810000"/>
            <a:ext cx="228600" cy="152400"/>
          </a:xfrm>
          <a:prstGeom prst="line">
            <a:avLst/>
          </a:prstGeom>
          <a:noFill/>
          <a:ln w="9525">
            <a:solidFill>
              <a:schemeClr val="tx1"/>
            </a:solidFill>
            <a:round/>
            <a:headEnd/>
            <a:tailEnd/>
          </a:ln>
        </p:spPr>
        <p:txBody>
          <a:bodyPr/>
          <a:lstStyle/>
          <a:p>
            <a:endParaRPr lang="en-US"/>
          </a:p>
        </p:txBody>
      </p:sp>
      <p:sp>
        <p:nvSpPr>
          <p:cNvPr id="21525" name="Line 27"/>
          <p:cNvSpPr>
            <a:spLocks noChangeShapeType="1"/>
          </p:cNvSpPr>
          <p:nvPr/>
        </p:nvSpPr>
        <p:spPr bwMode="auto">
          <a:xfrm>
            <a:off x="5410200" y="3810000"/>
            <a:ext cx="0" cy="152400"/>
          </a:xfrm>
          <a:prstGeom prst="line">
            <a:avLst/>
          </a:prstGeom>
          <a:noFill/>
          <a:ln w="9525">
            <a:solidFill>
              <a:schemeClr val="tx1"/>
            </a:solidFill>
            <a:round/>
            <a:headEnd/>
            <a:tailEnd/>
          </a:ln>
        </p:spPr>
        <p:txBody>
          <a:bodyPr/>
          <a:lstStyle/>
          <a:p>
            <a:endParaRPr lang="en-US"/>
          </a:p>
        </p:txBody>
      </p:sp>
      <p:sp>
        <p:nvSpPr>
          <p:cNvPr id="21526" name="Line 28"/>
          <p:cNvSpPr>
            <a:spLocks noChangeShapeType="1"/>
          </p:cNvSpPr>
          <p:nvPr/>
        </p:nvSpPr>
        <p:spPr bwMode="auto">
          <a:xfrm>
            <a:off x="5638800" y="3733800"/>
            <a:ext cx="762000" cy="228600"/>
          </a:xfrm>
          <a:prstGeom prst="line">
            <a:avLst/>
          </a:prstGeom>
          <a:noFill/>
          <a:ln w="9525">
            <a:solidFill>
              <a:schemeClr val="tx1"/>
            </a:solidFill>
            <a:round/>
            <a:headEnd/>
            <a:tailEnd/>
          </a:ln>
        </p:spPr>
        <p:txBody>
          <a:bodyPr/>
          <a:lstStyle/>
          <a:p>
            <a:endParaRPr lang="en-US"/>
          </a:p>
        </p:txBody>
      </p:sp>
      <p:sp>
        <p:nvSpPr>
          <p:cNvPr id="21527" name="Line 29"/>
          <p:cNvSpPr>
            <a:spLocks noChangeShapeType="1"/>
          </p:cNvSpPr>
          <p:nvPr/>
        </p:nvSpPr>
        <p:spPr bwMode="auto">
          <a:xfrm>
            <a:off x="5715000" y="3581400"/>
            <a:ext cx="1600200" cy="457200"/>
          </a:xfrm>
          <a:prstGeom prst="line">
            <a:avLst/>
          </a:prstGeom>
          <a:noFill/>
          <a:ln w="9525">
            <a:solidFill>
              <a:schemeClr val="tx1"/>
            </a:solidFill>
            <a:round/>
            <a:headEnd/>
            <a:tailEnd/>
          </a:ln>
        </p:spPr>
        <p:txBody>
          <a:bodyPr/>
          <a:lstStyle/>
          <a:p>
            <a:endParaRPr lang="en-US"/>
          </a:p>
        </p:txBody>
      </p:sp>
      <p:sp>
        <p:nvSpPr>
          <p:cNvPr id="21528" name="Line 31"/>
          <p:cNvSpPr>
            <a:spLocks noChangeShapeType="1"/>
          </p:cNvSpPr>
          <p:nvPr/>
        </p:nvSpPr>
        <p:spPr bwMode="auto">
          <a:xfrm flipH="1">
            <a:off x="5029200" y="4724400"/>
            <a:ext cx="228600" cy="304800"/>
          </a:xfrm>
          <a:prstGeom prst="line">
            <a:avLst/>
          </a:prstGeom>
          <a:noFill/>
          <a:ln w="9525">
            <a:solidFill>
              <a:schemeClr val="tx1"/>
            </a:solidFill>
            <a:round/>
            <a:headEnd/>
            <a:tailEnd/>
          </a:ln>
        </p:spPr>
        <p:txBody>
          <a:bodyPr/>
          <a:lstStyle/>
          <a:p>
            <a:endParaRPr lang="en-US"/>
          </a:p>
        </p:txBody>
      </p:sp>
      <p:sp>
        <p:nvSpPr>
          <p:cNvPr id="21529" name="Line 32"/>
          <p:cNvSpPr>
            <a:spLocks noChangeShapeType="1"/>
          </p:cNvSpPr>
          <p:nvPr/>
        </p:nvSpPr>
        <p:spPr bwMode="auto">
          <a:xfrm>
            <a:off x="5638800" y="4648200"/>
            <a:ext cx="228600" cy="381000"/>
          </a:xfrm>
          <a:prstGeom prst="line">
            <a:avLst/>
          </a:prstGeom>
          <a:noFill/>
          <a:ln w="9525">
            <a:solidFill>
              <a:schemeClr val="tx1"/>
            </a:solidFill>
            <a:round/>
            <a:headEnd/>
            <a:tailEnd/>
          </a:ln>
        </p:spPr>
        <p:txBody>
          <a:bodyPr/>
          <a:lstStyle/>
          <a:p>
            <a:endParaRPr lang="en-US"/>
          </a:p>
        </p:txBody>
      </p:sp>
      <p:sp>
        <p:nvSpPr>
          <p:cNvPr id="26" name="TextBox 25"/>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066800" y="533400"/>
            <a:ext cx="7924800" cy="6172200"/>
          </a:xfrm>
        </p:spPr>
        <p:txBody>
          <a:bodyPr rtlCol="0">
            <a:noAutofit/>
          </a:bodyPr>
          <a:lstStyle/>
          <a:p>
            <a:pPr fontAlgn="auto">
              <a:lnSpc>
                <a:spcPct val="90000"/>
              </a:lnSpc>
              <a:spcAft>
                <a:spcPts val="0"/>
              </a:spcAft>
              <a:buFont typeface="Arial" pitchFamily="34" charset="0"/>
              <a:buChar char="•"/>
              <a:defRPr/>
            </a:pPr>
            <a:r>
              <a:rPr lang="en-GB" sz="2400" u="sng" dirty="0" smtClean="0">
                <a:solidFill>
                  <a:srgbClr val="C00000"/>
                </a:solidFill>
              </a:rPr>
              <a:t>Degree</a:t>
            </a:r>
            <a:r>
              <a:rPr lang="en-GB" sz="2400" dirty="0" smtClean="0">
                <a:solidFill>
                  <a:srgbClr val="C00000"/>
                </a:solidFill>
              </a:rPr>
              <a:t> :</a:t>
            </a:r>
            <a:r>
              <a:rPr lang="en-GB" sz="2400" dirty="0" smtClean="0"/>
              <a:t> The number of sub tree of a node is called its degree.</a:t>
            </a:r>
          </a:p>
          <a:p>
            <a:pPr fontAlgn="auto">
              <a:lnSpc>
                <a:spcPct val="90000"/>
              </a:lnSpc>
              <a:spcAft>
                <a:spcPts val="0"/>
              </a:spcAft>
              <a:buFont typeface="Wingdings 2"/>
              <a:buNone/>
              <a:defRPr/>
            </a:pPr>
            <a:r>
              <a:rPr lang="en-GB" sz="2400" dirty="0" smtClean="0"/>
              <a:t>E.g. Degree of book </a:t>
            </a:r>
            <a:r>
              <a:rPr lang="en-GB" sz="2400" dirty="0" smtClean="0">
                <a:sym typeface="Wingdings" pitchFamily="2" charset="2"/>
              </a:rPr>
              <a:t></a:t>
            </a:r>
            <a:r>
              <a:rPr lang="en-GB" sz="2400" dirty="0" smtClean="0"/>
              <a:t> 3, C1</a:t>
            </a:r>
            <a:r>
              <a:rPr lang="en-GB" sz="2400" dirty="0" smtClean="0">
                <a:sym typeface="Wingdings" pitchFamily="2" charset="2"/>
              </a:rPr>
              <a:t>2,C30</a:t>
            </a:r>
          </a:p>
          <a:p>
            <a:pPr fontAlgn="auto">
              <a:lnSpc>
                <a:spcPct val="90000"/>
              </a:lnSpc>
              <a:spcAft>
                <a:spcPts val="0"/>
              </a:spcAft>
              <a:buFont typeface="Wingdings 2"/>
              <a:buNone/>
              <a:defRPr/>
            </a:pPr>
            <a:endParaRPr lang="en-GB" sz="1000" dirty="0" smtClean="0">
              <a:sym typeface="Wingdings" pitchFamily="2" charset="2"/>
            </a:endParaRPr>
          </a:p>
          <a:p>
            <a:pPr fontAlgn="auto">
              <a:lnSpc>
                <a:spcPct val="90000"/>
              </a:lnSpc>
              <a:spcAft>
                <a:spcPts val="0"/>
              </a:spcAft>
              <a:buFont typeface="Arial" pitchFamily="34" charset="0"/>
              <a:buChar char="•"/>
              <a:defRPr/>
            </a:pPr>
            <a:r>
              <a:rPr lang="en-GB" sz="2400" dirty="0" smtClean="0">
                <a:sym typeface="Wingdings" pitchFamily="2" charset="2"/>
              </a:rPr>
              <a:t>Nodes that have degree 0 is called </a:t>
            </a:r>
            <a:r>
              <a:rPr lang="en-GB" sz="2400" u="sng" dirty="0" smtClean="0">
                <a:solidFill>
                  <a:srgbClr val="C00000"/>
                </a:solidFill>
                <a:sym typeface="Wingdings" pitchFamily="2" charset="2"/>
              </a:rPr>
              <a:t>Leaf</a:t>
            </a:r>
            <a:r>
              <a:rPr lang="en-GB" sz="2400" u="sng" dirty="0" smtClean="0">
                <a:sym typeface="Wingdings" pitchFamily="2" charset="2"/>
              </a:rPr>
              <a:t> </a:t>
            </a:r>
            <a:r>
              <a:rPr lang="en-GB" sz="2400" dirty="0" smtClean="0">
                <a:sym typeface="Wingdings" pitchFamily="2" charset="2"/>
              </a:rPr>
              <a:t> or </a:t>
            </a:r>
            <a:r>
              <a:rPr lang="en-GB" sz="2400" u="sng" dirty="0" smtClean="0">
                <a:solidFill>
                  <a:srgbClr val="C00000"/>
                </a:solidFill>
                <a:sym typeface="Wingdings" pitchFamily="2" charset="2"/>
              </a:rPr>
              <a:t>Terminal node</a:t>
            </a:r>
            <a:r>
              <a:rPr lang="en-GB" sz="2400" dirty="0" smtClean="0">
                <a:sym typeface="Wingdings" pitchFamily="2" charset="2"/>
              </a:rPr>
              <a:t>. Other nodes called </a:t>
            </a:r>
            <a:r>
              <a:rPr lang="en-GB" sz="2400" u="sng" dirty="0" smtClean="0">
                <a:solidFill>
                  <a:srgbClr val="C00000"/>
                </a:solidFill>
                <a:sym typeface="Wingdings" pitchFamily="2" charset="2"/>
              </a:rPr>
              <a:t>non-terminal</a:t>
            </a:r>
            <a:r>
              <a:rPr lang="en-GB" sz="2400" dirty="0" smtClean="0">
                <a:sym typeface="Wingdings" pitchFamily="2" charset="2"/>
              </a:rPr>
              <a:t> nodes. </a:t>
            </a:r>
            <a:r>
              <a:rPr lang="en-GB" sz="2400" dirty="0" err="1" smtClean="0">
                <a:sym typeface="Wingdings" pitchFamily="2" charset="2"/>
              </a:rPr>
              <a:t>E.g.Leaf</a:t>
            </a:r>
            <a:r>
              <a:rPr lang="en-GB" sz="2400" dirty="0" smtClean="0">
                <a:sym typeface="Wingdings" pitchFamily="2" charset="2"/>
              </a:rPr>
              <a:t> nodes :C3,S1.1,S1.2 etc.</a:t>
            </a:r>
          </a:p>
          <a:p>
            <a:pPr fontAlgn="auto">
              <a:lnSpc>
                <a:spcPct val="90000"/>
              </a:lnSpc>
              <a:spcAft>
                <a:spcPts val="0"/>
              </a:spcAft>
              <a:buFont typeface="Arial" pitchFamily="34" charset="0"/>
              <a:buChar char="•"/>
              <a:defRPr/>
            </a:pPr>
            <a:endParaRPr lang="en-GB" sz="1000" dirty="0" smtClean="0">
              <a:sym typeface="Wingdings" pitchFamily="2" charset="2"/>
            </a:endParaRPr>
          </a:p>
          <a:p>
            <a:pPr fontAlgn="auto">
              <a:lnSpc>
                <a:spcPct val="90000"/>
              </a:lnSpc>
              <a:spcAft>
                <a:spcPts val="0"/>
              </a:spcAft>
              <a:buFont typeface="Arial" pitchFamily="34" charset="0"/>
              <a:buChar char="•"/>
              <a:defRPr/>
            </a:pPr>
            <a:r>
              <a:rPr lang="en-GB" sz="2400" dirty="0" smtClean="0">
                <a:sym typeface="Wingdings" pitchFamily="2" charset="2"/>
              </a:rPr>
              <a:t>Book is said to be the </a:t>
            </a:r>
            <a:r>
              <a:rPr lang="en-GB" sz="2400" u="sng" dirty="0" smtClean="0">
                <a:sym typeface="Wingdings" pitchFamily="2" charset="2"/>
              </a:rPr>
              <a:t>father (parent)</a:t>
            </a:r>
            <a:r>
              <a:rPr lang="en-GB" sz="2400" dirty="0" smtClean="0">
                <a:sym typeface="Wingdings" pitchFamily="2" charset="2"/>
              </a:rPr>
              <a:t> of </a:t>
            </a:r>
            <a:r>
              <a:rPr lang="en-GB" sz="2400" u="sng" dirty="0" smtClean="0">
                <a:sym typeface="Wingdings" pitchFamily="2" charset="2"/>
              </a:rPr>
              <a:t>C1,C2,C3</a:t>
            </a:r>
            <a:r>
              <a:rPr lang="en-GB" sz="2400" dirty="0" smtClean="0">
                <a:sym typeface="Wingdings" pitchFamily="2" charset="2"/>
              </a:rPr>
              <a:t> and </a:t>
            </a:r>
            <a:r>
              <a:rPr lang="en-GB" sz="2400" u="sng" dirty="0" smtClean="0">
                <a:sym typeface="Wingdings" pitchFamily="2" charset="2"/>
              </a:rPr>
              <a:t>C1,C2,C3 </a:t>
            </a:r>
            <a:r>
              <a:rPr lang="en-GB" sz="2400" dirty="0" smtClean="0">
                <a:sym typeface="Wingdings" pitchFamily="2" charset="2"/>
              </a:rPr>
              <a:t> are said to be </a:t>
            </a:r>
            <a:r>
              <a:rPr lang="en-GB" sz="2400" u="sng" dirty="0" smtClean="0">
                <a:sym typeface="Wingdings" pitchFamily="2" charset="2"/>
              </a:rPr>
              <a:t>sons (children )</a:t>
            </a:r>
            <a:r>
              <a:rPr lang="en-GB" sz="2400" dirty="0" smtClean="0">
                <a:sym typeface="Wingdings" pitchFamily="2" charset="2"/>
              </a:rPr>
              <a:t> of book.</a:t>
            </a:r>
          </a:p>
          <a:p>
            <a:pPr fontAlgn="auto">
              <a:lnSpc>
                <a:spcPct val="90000"/>
              </a:lnSpc>
              <a:spcAft>
                <a:spcPts val="0"/>
              </a:spcAft>
              <a:buFont typeface="Arial" pitchFamily="34" charset="0"/>
              <a:buChar char="•"/>
              <a:defRPr/>
            </a:pPr>
            <a:endParaRPr lang="en-GB" sz="900" dirty="0" smtClean="0">
              <a:sym typeface="Wingdings" pitchFamily="2" charset="2"/>
            </a:endParaRPr>
          </a:p>
          <a:p>
            <a:pPr fontAlgn="auto">
              <a:lnSpc>
                <a:spcPct val="90000"/>
              </a:lnSpc>
              <a:spcAft>
                <a:spcPts val="0"/>
              </a:spcAft>
              <a:buFont typeface="Arial" pitchFamily="34" charset="0"/>
              <a:buChar char="•"/>
              <a:defRPr/>
            </a:pPr>
            <a:r>
              <a:rPr lang="en-GB" sz="2400" dirty="0" smtClean="0">
                <a:sym typeface="Wingdings" pitchFamily="2" charset="2"/>
              </a:rPr>
              <a:t>Children of the </a:t>
            </a:r>
            <a:r>
              <a:rPr lang="en-GB" sz="2400" u="sng" dirty="0" smtClean="0">
                <a:sym typeface="Wingdings" pitchFamily="2" charset="2"/>
              </a:rPr>
              <a:t>same parent</a:t>
            </a:r>
            <a:r>
              <a:rPr lang="en-GB" sz="2400" dirty="0" smtClean="0">
                <a:sym typeface="Wingdings" pitchFamily="2" charset="2"/>
              </a:rPr>
              <a:t> are said to be </a:t>
            </a:r>
            <a:r>
              <a:rPr lang="en-GB" sz="2400" u="sng" dirty="0" smtClean="0">
                <a:sym typeface="Wingdings" pitchFamily="2" charset="2"/>
              </a:rPr>
              <a:t>siblings</a:t>
            </a:r>
            <a:r>
              <a:rPr lang="en-GB" sz="2400" dirty="0" smtClean="0">
                <a:sym typeface="Wingdings" pitchFamily="2" charset="2"/>
              </a:rPr>
              <a:t>. E.g.C1,C2,C3 are siblings (Brothers)</a:t>
            </a:r>
          </a:p>
          <a:p>
            <a:pPr fontAlgn="auto">
              <a:lnSpc>
                <a:spcPct val="90000"/>
              </a:lnSpc>
              <a:spcAft>
                <a:spcPts val="0"/>
              </a:spcAft>
              <a:buFont typeface="Arial" pitchFamily="34" charset="0"/>
              <a:buChar char="•"/>
              <a:defRPr/>
            </a:pPr>
            <a:endParaRPr lang="en-GB" sz="1000" dirty="0" smtClean="0">
              <a:sym typeface="Wingdings" pitchFamily="2" charset="2"/>
            </a:endParaRPr>
          </a:p>
          <a:p>
            <a:pPr fontAlgn="auto">
              <a:lnSpc>
                <a:spcPct val="90000"/>
              </a:lnSpc>
              <a:spcAft>
                <a:spcPts val="0"/>
              </a:spcAft>
              <a:buFont typeface="Arial" pitchFamily="34" charset="0"/>
              <a:buChar char="•"/>
              <a:defRPr/>
            </a:pPr>
            <a:r>
              <a:rPr lang="en-GB" sz="2400" u="sng" dirty="0" smtClean="0">
                <a:sym typeface="Wingdings" pitchFamily="2" charset="2"/>
              </a:rPr>
              <a:t>Length </a:t>
            </a:r>
            <a:r>
              <a:rPr lang="en-GB" sz="2400" dirty="0" smtClean="0">
                <a:sym typeface="Wingdings" pitchFamily="2" charset="2"/>
              </a:rPr>
              <a:t>: The length of a path is one less than the number of nodes in the path. </a:t>
            </a:r>
          </a:p>
          <a:p>
            <a:pPr marL="0" indent="0" fontAlgn="auto">
              <a:lnSpc>
                <a:spcPct val="90000"/>
              </a:lnSpc>
              <a:spcAft>
                <a:spcPts val="0"/>
              </a:spcAft>
              <a:buNone/>
              <a:defRPr/>
            </a:pPr>
            <a:r>
              <a:rPr lang="en-GB" sz="2400" dirty="0">
                <a:sym typeface="Wingdings" pitchFamily="2" charset="2"/>
              </a:rPr>
              <a:t> </a:t>
            </a:r>
            <a:r>
              <a:rPr lang="en-GB" sz="2400" dirty="0" smtClean="0">
                <a:sym typeface="Wingdings" pitchFamily="2" charset="2"/>
              </a:rPr>
              <a:t>    E.g. path from book to s1.1=3-1=2</a:t>
            </a:r>
          </a:p>
          <a:p>
            <a:pPr fontAlgn="auto">
              <a:lnSpc>
                <a:spcPct val="90000"/>
              </a:lnSpc>
              <a:spcAft>
                <a:spcPts val="0"/>
              </a:spcAft>
              <a:buFont typeface="Arial" pitchFamily="34" charset="0"/>
              <a:buChar char="•"/>
              <a:defRPr/>
            </a:pPr>
            <a:endParaRPr lang="en-GB" sz="2400" dirty="0" smtClean="0">
              <a:sym typeface="Wingdings" pitchFamily="2" charset="2"/>
            </a:endParaRPr>
          </a:p>
          <a:p>
            <a:pPr fontAlgn="auto">
              <a:lnSpc>
                <a:spcPct val="90000"/>
              </a:lnSpc>
              <a:spcAft>
                <a:spcPts val="0"/>
              </a:spcAft>
              <a:buFont typeface="Arial" pitchFamily="34" charset="0"/>
              <a:buChar char="•"/>
              <a:defRPr/>
            </a:pPr>
            <a:endParaRPr lang="en-GB" sz="2400" dirty="0" smtClean="0">
              <a:sym typeface="Wingdings" pitchFamily="2" charset="2"/>
            </a:endParaRPr>
          </a:p>
          <a:p>
            <a:pPr fontAlgn="auto">
              <a:lnSpc>
                <a:spcPct val="90000"/>
              </a:lnSpc>
              <a:spcAft>
                <a:spcPts val="0"/>
              </a:spcAft>
              <a:buFont typeface="Arial" pitchFamily="34" charset="0"/>
              <a:buChar char="•"/>
              <a:defRPr/>
            </a:pPr>
            <a:endParaRPr lang="en-GB" sz="2400" dirty="0" smtClean="0">
              <a:sym typeface="Wingdings" pitchFamily="2" charset="2"/>
            </a:endParaRPr>
          </a:p>
          <a:p>
            <a:pPr fontAlgn="auto">
              <a:lnSpc>
                <a:spcPct val="90000"/>
              </a:lnSpc>
              <a:spcAft>
                <a:spcPts val="0"/>
              </a:spcAft>
              <a:buFont typeface="Arial" pitchFamily="34" charset="0"/>
              <a:buChar char="•"/>
              <a:defRPr/>
            </a:pPr>
            <a:endParaRPr lang="en-GB" sz="2400" dirty="0" smtClean="0">
              <a:sym typeface="Wingdings" pitchFamily="2" charset="2"/>
            </a:endParaRPr>
          </a:p>
          <a:p>
            <a:pPr fontAlgn="auto">
              <a:lnSpc>
                <a:spcPct val="90000"/>
              </a:lnSpc>
              <a:spcAft>
                <a:spcPts val="0"/>
              </a:spcAft>
              <a:buFont typeface="Arial" pitchFamily="34" charset="0"/>
              <a:buChar char="•"/>
              <a:defRPr/>
            </a:pPr>
            <a:endParaRPr lang="en-GB" sz="2400" dirty="0" smtClean="0"/>
          </a:p>
          <a:p>
            <a:pPr lvl="1" fontAlgn="auto">
              <a:lnSpc>
                <a:spcPct val="90000"/>
              </a:lnSpc>
              <a:spcAft>
                <a:spcPts val="0"/>
              </a:spcAft>
              <a:buFont typeface="Arial" pitchFamily="34" charset="0"/>
              <a:buChar char="–"/>
              <a:defRPr/>
            </a:pPr>
            <a:r>
              <a:rPr lang="en-GB" sz="2400" dirty="0" smtClean="0"/>
              <a:t>  </a:t>
            </a:r>
          </a:p>
        </p:txBody>
      </p:sp>
      <p:sp>
        <p:nvSpPr>
          <p:cNvPr id="6" name="Slide Number Placeholder 5"/>
          <p:cNvSpPr>
            <a:spLocks noGrp="1"/>
          </p:cNvSpPr>
          <p:nvPr>
            <p:ph type="sldNum" sz="quarter" idx="12"/>
          </p:nvPr>
        </p:nvSpPr>
        <p:spPr/>
        <p:txBody>
          <a:bodyPr/>
          <a:lstStyle/>
          <a:p>
            <a:pPr>
              <a:defRPr/>
            </a:pPr>
            <a:fld id="{B1568B3F-2E0F-40F3-BD63-EB63038F44EA}" type="slidenum">
              <a:rPr lang="en-GB"/>
              <a:pPr>
                <a:defRPr/>
              </a:pPr>
              <a:t>15</a:t>
            </a:fld>
            <a:endParaRPr lang="en-GB"/>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914400" y="304800"/>
            <a:ext cx="7772400" cy="6248400"/>
          </a:xfrm>
        </p:spPr>
        <p:txBody>
          <a:bodyPr/>
          <a:lstStyle/>
          <a:p>
            <a:pPr>
              <a:lnSpc>
                <a:spcPct val="90000"/>
              </a:lnSpc>
            </a:pPr>
            <a:r>
              <a:rPr lang="en-GB" sz="2800" i="1" dirty="0" smtClean="0">
                <a:solidFill>
                  <a:schemeClr val="accent6">
                    <a:lumMod val="75000"/>
                  </a:schemeClr>
                </a:solidFill>
              </a:rPr>
              <a:t>If there is a path from node </a:t>
            </a:r>
            <a:r>
              <a:rPr lang="en-GB" sz="2800" i="1" u="sng" dirty="0" smtClean="0">
                <a:solidFill>
                  <a:schemeClr val="accent6">
                    <a:lumMod val="75000"/>
                  </a:schemeClr>
                </a:solidFill>
              </a:rPr>
              <a:t>a</a:t>
            </a:r>
            <a:r>
              <a:rPr lang="en-GB" sz="2800" i="1" dirty="0" smtClean="0">
                <a:solidFill>
                  <a:schemeClr val="accent6">
                    <a:lumMod val="75000"/>
                  </a:schemeClr>
                </a:solidFill>
              </a:rPr>
              <a:t> to node </a:t>
            </a:r>
            <a:r>
              <a:rPr lang="en-GB" sz="2800" i="1" u="sng" dirty="0" smtClean="0">
                <a:solidFill>
                  <a:schemeClr val="accent6">
                    <a:lumMod val="75000"/>
                  </a:schemeClr>
                </a:solidFill>
              </a:rPr>
              <a:t>b</a:t>
            </a:r>
            <a:r>
              <a:rPr lang="en-GB" sz="2800" i="1" dirty="0" smtClean="0">
                <a:solidFill>
                  <a:schemeClr val="accent6">
                    <a:lumMod val="75000"/>
                  </a:schemeClr>
                </a:solidFill>
              </a:rPr>
              <a:t> , then </a:t>
            </a:r>
            <a:r>
              <a:rPr lang="en-GB" sz="2800" b="1" i="1" u="sng" dirty="0" smtClean="0">
                <a:solidFill>
                  <a:schemeClr val="accent6">
                    <a:lumMod val="75000"/>
                  </a:schemeClr>
                </a:solidFill>
              </a:rPr>
              <a:t>a</a:t>
            </a:r>
            <a:r>
              <a:rPr lang="en-GB" sz="2800" i="1" dirty="0" smtClean="0">
                <a:solidFill>
                  <a:schemeClr val="accent6">
                    <a:lumMod val="75000"/>
                  </a:schemeClr>
                </a:solidFill>
              </a:rPr>
              <a:t> is an ancestor of </a:t>
            </a:r>
            <a:r>
              <a:rPr lang="en-GB" sz="2800" i="1" u="sng" dirty="0" smtClean="0">
                <a:solidFill>
                  <a:schemeClr val="accent6">
                    <a:lumMod val="75000"/>
                  </a:schemeClr>
                </a:solidFill>
              </a:rPr>
              <a:t>b</a:t>
            </a:r>
            <a:r>
              <a:rPr lang="en-GB" sz="2800" i="1" dirty="0" smtClean="0">
                <a:solidFill>
                  <a:schemeClr val="accent6">
                    <a:lumMod val="75000"/>
                  </a:schemeClr>
                </a:solidFill>
              </a:rPr>
              <a:t> and </a:t>
            </a:r>
            <a:r>
              <a:rPr lang="en-GB" sz="2800" i="1" u="sng" dirty="0" smtClean="0">
                <a:solidFill>
                  <a:schemeClr val="accent6">
                    <a:lumMod val="75000"/>
                  </a:schemeClr>
                </a:solidFill>
              </a:rPr>
              <a:t>b</a:t>
            </a:r>
            <a:r>
              <a:rPr lang="en-GB" sz="2800" i="1" dirty="0" smtClean="0">
                <a:solidFill>
                  <a:schemeClr val="accent6">
                    <a:lumMod val="75000"/>
                  </a:schemeClr>
                </a:solidFill>
              </a:rPr>
              <a:t> is descendent of </a:t>
            </a:r>
            <a:r>
              <a:rPr lang="en-GB" sz="2800" i="1" u="sng" dirty="0" smtClean="0">
                <a:solidFill>
                  <a:schemeClr val="accent6">
                    <a:lumMod val="75000"/>
                  </a:schemeClr>
                </a:solidFill>
              </a:rPr>
              <a:t>a.</a:t>
            </a:r>
          </a:p>
          <a:p>
            <a:pPr marL="0" indent="0">
              <a:lnSpc>
                <a:spcPct val="90000"/>
              </a:lnSpc>
              <a:buNone/>
            </a:pPr>
            <a:r>
              <a:rPr lang="en-GB" sz="2800" dirty="0" smtClean="0"/>
              <a:t>    In above example, the ancestor of S2.1are    	itself,C2 and book, while it  descendent 	are itself, S2.1.1 and S2.1.2.</a:t>
            </a:r>
          </a:p>
          <a:p>
            <a:pPr>
              <a:lnSpc>
                <a:spcPct val="90000"/>
              </a:lnSpc>
            </a:pPr>
            <a:r>
              <a:rPr lang="en-GB" sz="2400" dirty="0" smtClean="0"/>
              <a:t>An </a:t>
            </a:r>
            <a:r>
              <a:rPr lang="en-GB" sz="2400" u="sng" dirty="0" smtClean="0"/>
              <a:t>ancestor</a:t>
            </a:r>
            <a:r>
              <a:rPr lang="en-GB" sz="2400" dirty="0" smtClean="0"/>
              <a:t> or </a:t>
            </a:r>
            <a:r>
              <a:rPr lang="en-GB" sz="2400" u="sng" dirty="0" smtClean="0"/>
              <a:t>descendent</a:t>
            </a:r>
            <a:r>
              <a:rPr lang="en-GB" sz="2400" dirty="0" smtClean="0"/>
              <a:t> of a node, other than the node itself is called a proper ancestor  or proper descendent.</a:t>
            </a:r>
          </a:p>
          <a:p>
            <a:pPr>
              <a:lnSpc>
                <a:spcPct val="90000"/>
              </a:lnSpc>
            </a:pPr>
            <a:endParaRPr lang="en-GB" sz="1400" dirty="0" smtClean="0"/>
          </a:p>
          <a:p>
            <a:pPr>
              <a:lnSpc>
                <a:spcPct val="90000"/>
              </a:lnSpc>
            </a:pPr>
            <a:r>
              <a:rPr lang="en-GB" sz="2400" i="1" dirty="0" smtClean="0">
                <a:solidFill>
                  <a:schemeClr val="accent6">
                    <a:lumMod val="75000"/>
                  </a:schemeClr>
                </a:solidFill>
              </a:rPr>
              <a:t>Height of a tree </a:t>
            </a:r>
            <a:r>
              <a:rPr lang="en-GB" sz="2400" dirty="0" smtClean="0"/>
              <a:t>— the maximum depth of a leaf node. ..[ In above example height=3]</a:t>
            </a:r>
          </a:p>
          <a:p>
            <a:pPr>
              <a:lnSpc>
                <a:spcPct val="90000"/>
              </a:lnSpc>
            </a:pPr>
            <a:endParaRPr lang="en-GB" sz="2000" dirty="0" smtClean="0"/>
          </a:p>
          <a:p>
            <a:pPr>
              <a:lnSpc>
                <a:spcPct val="90000"/>
              </a:lnSpc>
            </a:pPr>
            <a:r>
              <a:rPr lang="en-GB" sz="2400" i="1" dirty="0" smtClean="0">
                <a:solidFill>
                  <a:schemeClr val="accent6">
                    <a:lumMod val="75000"/>
                  </a:schemeClr>
                </a:solidFill>
              </a:rPr>
              <a:t>Depth of a node </a:t>
            </a:r>
            <a:r>
              <a:rPr lang="en-GB" sz="2400" dirty="0" smtClean="0"/>
              <a:t>— the length of the path between the root and the node.[</a:t>
            </a:r>
            <a:r>
              <a:rPr lang="en-GB" sz="2400" u="sng" dirty="0" smtClean="0"/>
              <a:t>In above example node C1 has </a:t>
            </a:r>
            <a:r>
              <a:rPr lang="en-GB" sz="2400" b="1" dirty="0" smtClean="0"/>
              <a:t>Depth</a:t>
            </a:r>
            <a:r>
              <a:rPr lang="en-GB" sz="2400" u="sng" dirty="0" smtClean="0"/>
              <a:t> 1, node S2.1.2  has </a:t>
            </a:r>
            <a:r>
              <a:rPr lang="en-GB" sz="2400" b="1" dirty="0" smtClean="0"/>
              <a:t>Depth</a:t>
            </a:r>
            <a:r>
              <a:rPr lang="en-GB" sz="2400" u="sng" dirty="0" smtClean="0"/>
              <a:t> 3.etc</a:t>
            </a:r>
            <a:r>
              <a:rPr lang="en-GB" sz="2400" dirty="0" smtClean="0"/>
              <a:t>.]</a:t>
            </a:r>
          </a:p>
          <a:p>
            <a:pPr>
              <a:lnSpc>
                <a:spcPct val="90000"/>
              </a:lnSpc>
            </a:pPr>
            <a:endParaRPr lang="en-GB" sz="2800" dirty="0" smtClean="0"/>
          </a:p>
          <a:p>
            <a:pPr>
              <a:lnSpc>
                <a:spcPct val="90000"/>
              </a:lnSpc>
            </a:pPr>
            <a:endParaRPr lang="en-GB" sz="2800" u="sng" dirty="0" smtClean="0"/>
          </a:p>
          <a:p>
            <a:pPr>
              <a:lnSpc>
                <a:spcPct val="90000"/>
              </a:lnSpc>
            </a:pPr>
            <a:endParaRPr lang="en-GB" sz="2800" u="sng" dirty="0" smtClean="0"/>
          </a:p>
        </p:txBody>
      </p:sp>
      <p:sp>
        <p:nvSpPr>
          <p:cNvPr id="6" name="Slide Number Placeholder 5"/>
          <p:cNvSpPr>
            <a:spLocks noGrp="1"/>
          </p:cNvSpPr>
          <p:nvPr>
            <p:ph type="sldNum" sz="quarter" idx="12"/>
          </p:nvPr>
        </p:nvSpPr>
        <p:spPr/>
        <p:txBody>
          <a:bodyPr/>
          <a:lstStyle/>
          <a:p>
            <a:pPr>
              <a:defRPr/>
            </a:pPr>
            <a:fld id="{63DE6110-C7C7-4E63-A32F-D7112E723CB6}" type="slidenum">
              <a:rPr lang="en-GB"/>
              <a:pPr>
                <a:defRPr/>
              </a:pPr>
              <a:t>16</a:t>
            </a:fld>
            <a:endParaRPr lang="en-GB"/>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5CBBD5CC-D047-4555-88B7-0DFE8777D15E}" type="slidenum">
              <a:rPr lang="en-US" altLang="zh-TW"/>
              <a:pPr>
                <a:defRPr/>
              </a:pPr>
              <a:t>17</a:t>
            </a:fld>
            <a:endParaRPr lang="en-US" altLang="zh-TW"/>
          </a:p>
        </p:txBody>
      </p:sp>
      <p:sp>
        <p:nvSpPr>
          <p:cNvPr id="24580" name="Rectangle 1027"/>
          <p:cNvSpPr>
            <a:spLocks noChangeArrowheads="1"/>
          </p:cNvSpPr>
          <p:nvPr/>
        </p:nvSpPr>
        <p:spPr bwMode="auto">
          <a:xfrm>
            <a:off x="18393" y="-152400"/>
            <a:ext cx="9163050" cy="1143000"/>
          </a:xfrm>
          <a:prstGeom prst="rect">
            <a:avLst/>
          </a:prstGeom>
          <a:noFill/>
          <a:ln w="9525">
            <a:noFill/>
            <a:miter lim="800000"/>
            <a:headEnd/>
            <a:tailEnd/>
          </a:ln>
        </p:spPr>
        <p:txBody>
          <a:bodyPr lIns="92075" tIns="46038" rIns="92075" bIns="46038" anchor="ctr"/>
          <a:lstStyle/>
          <a:p>
            <a:pPr algn="ctr"/>
            <a:r>
              <a:rPr lang="en-US" altLang="zh-TW" sz="4400" dirty="0">
                <a:solidFill>
                  <a:schemeClr val="tx2"/>
                </a:solidFill>
              </a:rPr>
              <a:t>Binary Trees</a:t>
            </a:r>
          </a:p>
        </p:txBody>
      </p:sp>
      <p:sp>
        <p:nvSpPr>
          <p:cNvPr id="24581" name="Rectangle 1028"/>
          <p:cNvSpPr>
            <a:spLocks noChangeArrowheads="1"/>
          </p:cNvSpPr>
          <p:nvPr/>
        </p:nvSpPr>
        <p:spPr bwMode="auto">
          <a:xfrm>
            <a:off x="932793" y="1008992"/>
            <a:ext cx="8248650" cy="5849007"/>
          </a:xfrm>
          <a:prstGeom prst="rect">
            <a:avLst/>
          </a:prstGeom>
          <a:noFill/>
          <a:ln w="9525">
            <a:noFill/>
            <a:miter lim="800000"/>
            <a:headEnd/>
            <a:tailEnd/>
          </a:ln>
        </p:spPr>
        <p:txBody>
          <a:bodyPr lIns="92075" tIns="46038" rIns="92075" bIns="46038"/>
          <a:lstStyle/>
          <a:p>
            <a:pPr marL="342900" indent="-342900">
              <a:spcBef>
                <a:spcPct val="20000"/>
              </a:spcBef>
              <a:buClr>
                <a:schemeClr val="accent1"/>
              </a:buClr>
              <a:buSzPct val="70000"/>
              <a:buFont typeface="Monotype Sorts" pitchFamily="2" charset="2"/>
              <a:buChar char="n"/>
            </a:pPr>
            <a:r>
              <a:rPr lang="en-US" altLang="zh-TW" sz="3200" dirty="0"/>
              <a:t>A binary tree is a finite set of nodes that is </a:t>
            </a:r>
            <a:br>
              <a:rPr lang="en-US" altLang="zh-TW" sz="3200" dirty="0"/>
            </a:br>
            <a:r>
              <a:rPr lang="en-US" altLang="zh-TW" sz="3200" dirty="0"/>
              <a:t>either empty or consists of a root and two </a:t>
            </a:r>
            <a:br>
              <a:rPr lang="en-US" altLang="zh-TW" sz="3200" dirty="0"/>
            </a:br>
            <a:r>
              <a:rPr lang="en-US" altLang="zh-TW" sz="3200" dirty="0"/>
              <a:t>disjoint binary trees called the</a:t>
            </a:r>
            <a:r>
              <a:rPr lang="en-US" altLang="zh-TW" sz="3200" i="1" dirty="0"/>
              <a:t> left </a:t>
            </a:r>
            <a:r>
              <a:rPr lang="en-US" altLang="zh-TW" sz="3200" i="1" dirty="0" err="1"/>
              <a:t>subtree</a:t>
            </a:r>
            <a:r>
              <a:rPr lang="en-US" altLang="zh-TW" sz="3200" dirty="0"/>
              <a:t> </a:t>
            </a:r>
            <a:br>
              <a:rPr lang="en-US" altLang="zh-TW" sz="3200" dirty="0"/>
            </a:br>
            <a:r>
              <a:rPr lang="en-US" altLang="zh-TW" sz="3200" dirty="0"/>
              <a:t>and the</a:t>
            </a:r>
            <a:r>
              <a:rPr lang="en-US" altLang="zh-TW" sz="3200" i="1" dirty="0"/>
              <a:t> right </a:t>
            </a:r>
            <a:r>
              <a:rPr lang="en-US" altLang="zh-TW" sz="3200" i="1" dirty="0" err="1"/>
              <a:t>subtree</a:t>
            </a:r>
            <a:r>
              <a:rPr lang="en-US" altLang="zh-TW" sz="3200" dirty="0" smtClean="0"/>
              <a:t>.</a:t>
            </a:r>
          </a:p>
          <a:p>
            <a:pPr marL="342900" indent="-342900">
              <a:spcBef>
                <a:spcPct val="20000"/>
              </a:spcBef>
              <a:buClr>
                <a:schemeClr val="accent1"/>
              </a:buClr>
              <a:buSzPct val="70000"/>
              <a:buFont typeface="Monotype Sorts" pitchFamily="2" charset="2"/>
              <a:buChar char="n"/>
            </a:pPr>
            <a:endParaRPr lang="en-US" altLang="zh-TW" sz="1100" dirty="0"/>
          </a:p>
          <a:p>
            <a:pPr marL="342900" indent="-342900">
              <a:spcBef>
                <a:spcPct val="20000"/>
              </a:spcBef>
              <a:buClr>
                <a:schemeClr val="accent1"/>
              </a:buClr>
              <a:buSzPct val="70000"/>
              <a:buFont typeface="Monotype Sorts" pitchFamily="2" charset="2"/>
              <a:buChar char="n"/>
            </a:pPr>
            <a:r>
              <a:rPr lang="en-US" altLang="zh-TW" sz="3200" dirty="0"/>
              <a:t>Any tree can be transformed into binary tree.</a:t>
            </a:r>
          </a:p>
          <a:p>
            <a:pPr marL="742950" lvl="1" indent="-285750">
              <a:spcBef>
                <a:spcPct val="20000"/>
              </a:spcBef>
              <a:buFontTx/>
              <a:buChar char="–"/>
            </a:pPr>
            <a:r>
              <a:rPr lang="en-US" altLang="zh-TW" sz="2800" dirty="0"/>
              <a:t>by left child-right sibling </a:t>
            </a:r>
            <a:r>
              <a:rPr lang="en-US" altLang="zh-TW" sz="2800" dirty="0" smtClean="0"/>
              <a:t>representation</a:t>
            </a:r>
          </a:p>
          <a:p>
            <a:pPr marL="742950" lvl="1" indent="-285750">
              <a:spcBef>
                <a:spcPct val="20000"/>
              </a:spcBef>
              <a:buFontTx/>
              <a:buChar char="–"/>
            </a:pPr>
            <a:endParaRPr lang="en-US" altLang="zh-TW" sz="1400" dirty="0"/>
          </a:p>
          <a:p>
            <a:pPr marL="342900" indent="-342900">
              <a:spcBef>
                <a:spcPct val="20000"/>
              </a:spcBef>
              <a:buClr>
                <a:schemeClr val="accent1"/>
              </a:buClr>
              <a:buSzPct val="70000"/>
              <a:buFont typeface="Monotype Sorts" pitchFamily="2" charset="2"/>
              <a:buChar char="n"/>
            </a:pPr>
            <a:r>
              <a:rPr lang="en-US" altLang="zh-TW" sz="3200" dirty="0"/>
              <a:t>The left </a:t>
            </a:r>
            <a:r>
              <a:rPr lang="en-US" altLang="zh-TW" sz="3200" dirty="0" err="1"/>
              <a:t>subtree</a:t>
            </a:r>
            <a:r>
              <a:rPr lang="en-US" altLang="zh-TW" sz="3200" dirty="0"/>
              <a:t> and the right </a:t>
            </a:r>
            <a:r>
              <a:rPr lang="en-US" altLang="zh-TW" sz="3200" dirty="0" err="1"/>
              <a:t>subtree</a:t>
            </a:r>
            <a:r>
              <a:rPr lang="en-US" altLang="zh-TW" sz="3200" dirty="0"/>
              <a:t> are distinguished.</a:t>
            </a:r>
          </a:p>
        </p:txBody>
      </p:sp>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4038600" y="1066800"/>
            <a:ext cx="533400" cy="533400"/>
          </a:xfrm>
          <a:prstGeom prst="ellipse">
            <a:avLst/>
          </a:prstGeom>
          <a:noFill/>
          <a:ln w="9525">
            <a:solidFill>
              <a:schemeClr val="tx1"/>
            </a:solidFill>
            <a:round/>
            <a:headEnd/>
            <a:tailEnd/>
          </a:ln>
        </p:spPr>
        <p:txBody>
          <a:bodyPr wrap="none" anchor="ctr"/>
          <a:lstStyle/>
          <a:p>
            <a:endParaRPr lang="en-US"/>
          </a:p>
        </p:txBody>
      </p:sp>
      <p:sp>
        <p:nvSpPr>
          <p:cNvPr id="25603" name="Oval 4"/>
          <p:cNvSpPr>
            <a:spLocks noChangeArrowheads="1"/>
          </p:cNvSpPr>
          <p:nvPr/>
        </p:nvSpPr>
        <p:spPr bwMode="auto">
          <a:xfrm>
            <a:off x="3200400" y="1752600"/>
            <a:ext cx="533400" cy="533400"/>
          </a:xfrm>
          <a:prstGeom prst="ellipse">
            <a:avLst/>
          </a:prstGeom>
          <a:noFill/>
          <a:ln w="9525">
            <a:solidFill>
              <a:schemeClr val="tx1"/>
            </a:solidFill>
            <a:round/>
            <a:headEnd/>
            <a:tailEnd/>
          </a:ln>
        </p:spPr>
        <p:txBody>
          <a:bodyPr wrap="none" anchor="ctr"/>
          <a:lstStyle/>
          <a:p>
            <a:endParaRPr lang="en-US"/>
          </a:p>
        </p:txBody>
      </p:sp>
      <p:sp>
        <p:nvSpPr>
          <p:cNvPr id="25604" name="Oval 5"/>
          <p:cNvSpPr>
            <a:spLocks noChangeArrowheads="1"/>
          </p:cNvSpPr>
          <p:nvPr/>
        </p:nvSpPr>
        <p:spPr bwMode="auto">
          <a:xfrm>
            <a:off x="2209800" y="2438400"/>
            <a:ext cx="533400" cy="533400"/>
          </a:xfrm>
          <a:prstGeom prst="ellipse">
            <a:avLst/>
          </a:prstGeom>
          <a:noFill/>
          <a:ln w="9525">
            <a:solidFill>
              <a:schemeClr val="tx1"/>
            </a:solidFill>
            <a:round/>
            <a:headEnd/>
            <a:tailEnd/>
          </a:ln>
        </p:spPr>
        <p:txBody>
          <a:bodyPr wrap="none" anchor="ctr"/>
          <a:lstStyle/>
          <a:p>
            <a:endParaRPr lang="en-US"/>
          </a:p>
        </p:txBody>
      </p:sp>
      <p:sp>
        <p:nvSpPr>
          <p:cNvPr id="25605" name="Oval 6"/>
          <p:cNvSpPr>
            <a:spLocks noChangeArrowheads="1"/>
          </p:cNvSpPr>
          <p:nvPr/>
        </p:nvSpPr>
        <p:spPr bwMode="auto">
          <a:xfrm>
            <a:off x="4724400" y="2362200"/>
            <a:ext cx="533400" cy="533400"/>
          </a:xfrm>
          <a:prstGeom prst="ellipse">
            <a:avLst/>
          </a:prstGeom>
          <a:noFill/>
          <a:ln w="9525">
            <a:solidFill>
              <a:schemeClr val="tx1"/>
            </a:solidFill>
            <a:round/>
            <a:headEnd/>
            <a:tailEnd/>
          </a:ln>
        </p:spPr>
        <p:txBody>
          <a:bodyPr wrap="none" anchor="ctr"/>
          <a:lstStyle/>
          <a:p>
            <a:endParaRPr lang="en-US"/>
          </a:p>
        </p:txBody>
      </p:sp>
      <p:sp>
        <p:nvSpPr>
          <p:cNvPr id="25606" name="Oval 7"/>
          <p:cNvSpPr>
            <a:spLocks noChangeArrowheads="1"/>
          </p:cNvSpPr>
          <p:nvPr/>
        </p:nvSpPr>
        <p:spPr bwMode="auto">
          <a:xfrm>
            <a:off x="6781800" y="6019800"/>
            <a:ext cx="533400" cy="533400"/>
          </a:xfrm>
          <a:prstGeom prst="ellipse">
            <a:avLst/>
          </a:prstGeom>
          <a:noFill/>
          <a:ln w="9525">
            <a:solidFill>
              <a:schemeClr val="tx1"/>
            </a:solidFill>
            <a:round/>
            <a:headEnd/>
            <a:tailEnd/>
          </a:ln>
        </p:spPr>
        <p:txBody>
          <a:bodyPr wrap="none" anchor="ctr"/>
          <a:lstStyle/>
          <a:p>
            <a:pPr algn="ctr"/>
            <a:r>
              <a:rPr lang="en-US" altLang="zh-TW" sz="2400" b="1"/>
              <a:t>J</a:t>
            </a:r>
          </a:p>
        </p:txBody>
      </p:sp>
      <p:sp>
        <p:nvSpPr>
          <p:cNvPr id="25607" name="Oval 8"/>
          <p:cNvSpPr>
            <a:spLocks noChangeArrowheads="1"/>
          </p:cNvSpPr>
          <p:nvPr/>
        </p:nvSpPr>
        <p:spPr bwMode="auto">
          <a:xfrm>
            <a:off x="5486400" y="3276600"/>
            <a:ext cx="533400" cy="533400"/>
          </a:xfrm>
          <a:prstGeom prst="ellipse">
            <a:avLst/>
          </a:prstGeom>
          <a:noFill/>
          <a:ln w="9525">
            <a:solidFill>
              <a:schemeClr val="tx1"/>
            </a:solidFill>
            <a:round/>
            <a:headEnd/>
            <a:tailEnd/>
          </a:ln>
        </p:spPr>
        <p:txBody>
          <a:bodyPr wrap="none" anchor="ctr"/>
          <a:lstStyle/>
          <a:p>
            <a:endParaRPr lang="en-US"/>
          </a:p>
        </p:txBody>
      </p:sp>
      <p:sp>
        <p:nvSpPr>
          <p:cNvPr id="25608" name="Oval 9"/>
          <p:cNvSpPr>
            <a:spLocks noChangeArrowheads="1"/>
          </p:cNvSpPr>
          <p:nvPr/>
        </p:nvSpPr>
        <p:spPr bwMode="auto">
          <a:xfrm>
            <a:off x="1371600" y="3429000"/>
            <a:ext cx="533400" cy="533400"/>
          </a:xfrm>
          <a:prstGeom prst="ellipse">
            <a:avLst/>
          </a:prstGeom>
          <a:noFill/>
          <a:ln w="9525">
            <a:solidFill>
              <a:schemeClr val="tx1"/>
            </a:solidFill>
            <a:round/>
            <a:headEnd/>
            <a:tailEnd/>
          </a:ln>
        </p:spPr>
        <p:txBody>
          <a:bodyPr wrap="none" anchor="ctr"/>
          <a:lstStyle/>
          <a:p>
            <a:endParaRPr lang="en-US"/>
          </a:p>
        </p:txBody>
      </p:sp>
      <p:sp>
        <p:nvSpPr>
          <p:cNvPr id="25609" name="Oval 10"/>
          <p:cNvSpPr>
            <a:spLocks noChangeArrowheads="1"/>
          </p:cNvSpPr>
          <p:nvPr/>
        </p:nvSpPr>
        <p:spPr bwMode="auto">
          <a:xfrm>
            <a:off x="5715000" y="5181600"/>
            <a:ext cx="533400" cy="533400"/>
          </a:xfrm>
          <a:prstGeom prst="ellipse">
            <a:avLst/>
          </a:prstGeom>
          <a:noFill/>
          <a:ln w="9525">
            <a:solidFill>
              <a:schemeClr val="tx1"/>
            </a:solidFill>
            <a:round/>
            <a:headEnd/>
            <a:tailEnd/>
          </a:ln>
        </p:spPr>
        <p:txBody>
          <a:bodyPr wrap="none" anchor="ctr"/>
          <a:lstStyle/>
          <a:p>
            <a:pPr algn="ctr"/>
            <a:r>
              <a:rPr lang="en-US" altLang="zh-TW" sz="2400" b="1"/>
              <a:t>I</a:t>
            </a:r>
          </a:p>
        </p:txBody>
      </p:sp>
      <p:sp>
        <p:nvSpPr>
          <p:cNvPr id="25610" name="Oval 11"/>
          <p:cNvSpPr>
            <a:spLocks noChangeArrowheads="1"/>
          </p:cNvSpPr>
          <p:nvPr/>
        </p:nvSpPr>
        <p:spPr bwMode="auto">
          <a:xfrm>
            <a:off x="4114800" y="3352800"/>
            <a:ext cx="533400" cy="533400"/>
          </a:xfrm>
          <a:prstGeom prst="ellipse">
            <a:avLst/>
          </a:prstGeom>
          <a:noFill/>
          <a:ln w="9525">
            <a:solidFill>
              <a:schemeClr val="tx1"/>
            </a:solidFill>
            <a:round/>
            <a:headEnd/>
            <a:tailEnd/>
          </a:ln>
        </p:spPr>
        <p:txBody>
          <a:bodyPr wrap="none" anchor="ctr"/>
          <a:lstStyle/>
          <a:p>
            <a:endParaRPr lang="en-US"/>
          </a:p>
        </p:txBody>
      </p:sp>
      <p:sp>
        <p:nvSpPr>
          <p:cNvPr id="25611" name="Oval 12"/>
          <p:cNvSpPr>
            <a:spLocks noChangeArrowheads="1"/>
          </p:cNvSpPr>
          <p:nvPr/>
        </p:nvSpPr>
        <p:spPr bwMode="auto">
          <a:xfrm>
            <a:off x="3962400" y="5181600"/>
            <a:ext cx="533400" cy="533400"/>
          </a:xfrm>
          <a:prstGeom prst="ellipse">
            <a:avLst/>
          </a:prstGeom>
          <a:noFill/>
          <a:ln w="9525">
            <a:solidFill>
              <a:schemeClr val="tx1"/>
            </a:solidFill>
            <a:round/>
            <a:headEnd/>
            <a:tailEnd/>
          </a:ln>
        </p:spPr>
        <p:txBody>
          <a:bodyPr wrap="none" anchor="ctr"/>
          <a:lstStyle/>
          <a:p>
            <a:pPr algn="ctr"/>
            <a:r>
              <a:rPr lang="en-US" altLang="zh-TW" sz="2400" b="1"/>
              <a:t>M</a:t>
            </a:r>
          </a:p>
        </p:txBody>
      </p:sp>
      <p:sp>
        <p:nvSpPr>
          <p:cNvPr id="25612" name="Oval 13"/>
          <p:cNvSpPr>
            <a:spLocks noChangeArrowheads="1"/>
          </p:cNvSpPr>
          <p:nvPr/>
        </p:nvSpPr>
        <p:spPr bwMode="auto">
          <a:xfrm>
            <a:off x="4800600" y="4267200"/>
            <a:ext cx="533400" cy="533400"/>
          </a:xfrm>
          <a:prstGeom prst="ellipse">
            <a:avLst/>
          </a:prstGeom>
          <a:noFill/>
          <a:ln w="9525">
            <a:solidFill>
              <a:schemeClr val="tx1"/>
            </a:solidFill>
            <a:round/>
            <a:headEnd/>
            <a:tailEnd/>
          </a:ln>
        </p:spPr>
        <p:txBody>
          <a:bodyPr wrap="none" anchor="ctr"/>
          <a:lstStyle/>
          <a:p>
            <a:pPr algn="ctr"/>
            <a:r>
              <a:rPr lang="en-US" altLang="zh-TW" sz="2400" b="1"/>
              <a:t>H</a:t>
            </a:r>
          </a:p>
        </p:txBody>
      </p:sp>
      <p:sp>
        <p:nvSpPr>
          <p:cNvPr id="25613" name="Oval 14"/>
          <p:cNvSpPr>
            <a:spLocks noChangeArrowheads="1"/>
          </p:cNvSpPr>
          <p:nvPr/>
        </p:nvSpPr>
        <p:spPr bwMode="auto">
          <a:xfrm>
            <a:off x="3048000" y="3429000"/>
            <a:ext cx="533400" cy="533400"/>
          </a:xfrm>
          <a:prstGeom prst="ellipse">
            <a:avLst/>
          </a:prstGeom>
          <a:noFill/>
          <a:ln w="9525">
            <a:solidFill>
              <a:schemeClr val="tx1"/>
            </a:solidFill>
            <a:round/>
            <a:headEnd/>
            <a:tailEnd/>
          </a:ln>
        </p:spPr>
        <p:txBody>
          <a:bodyPr wrap="none" anchor="ctr"/>
          <a:lstStyle/>
          <a:p>
            <a:endParaRPr lang="en-US"/>
          </a:p>
        </p:txBody>
      </p:sp>
      <p:sp>
        <p:nvSpPr>
          <p:cNvPr id="25614" name="Oval 15"/>
          <p:cNvSpPr>
            <a:spLocks noChangeArrowheads="1"/>
          </p:cNvSpPr>
          <p:nvPr/>
        </p:nvSpPr>
        <p:spPr bwMode="auto">
          <a:xfrm>
            <a:off x="2133600" y="4419600"/>
            <a:ext cx="533400" cy="533400"/>
          </a:xfrm>
          <a:prstGeom prst="ellipse">
            <a:avLst/>
          </a:prstGeom>
          <a:noFill/>
          <a:ln w="9525">
            <a:solidFill>
              <a:schemeClr val="tx1"/>
            </a:solidFill>
            <a:round/>
            <a:headEnd/>
            <a:tailEnd/>
          </a:ln>
        </p:spPr>
        <p:txBody>
          <a:bodyPr wrap="none" anchor="ctr"/>
          <a:lstStyle/>
          <a:p>
            <a:pPr algn="ctr"/>
            <a:r>
              <a:rPr lang="en-US" altLang="zh-TW" sz="2400" b="1"/>
              <a:t>L</a:t>
            </a:r>
          </a:p>
        </p:txBody>
      </p:sp>
      <p:sp>
        <p:nvSpPr>
          <p:cNvPr id="25615" name="Line 16"/>
          <p:cNvSpPr>
            <a:spLocks noChangeShapeType="1"/>
          </p:cNvSpPr>
          <p:nvPr/>
        </p:nvSpPr>
        <p:spPr bwMode="auto">
          <a:xfrm flipH="1">
            <a:off x="3657600" y="1524000"/>
            <a:ext cx="457200" cy="304800"/>
          </a:xfrm>
          <a:prstGeom prst="line">
            <a:avLst/>
          </a:prstGeom>
          <a:noFill/>
          <a:ln w="9525">
            <a:solidFill>
              <a:schemeClr val="tx1"/>
            </a:solidFill>
            <a:round/>
            <a:headEnd/>
            <a:tailEnd/>
          </a:ln>
        </p:spPr>
        <p:txBody>
          <a:bodyPr wrap="none" anchor="ctr"/>
          <a:lstStyle/>
          <a:p>
            <a:endParaRPr lang="en-US"/>
          </a:p>
        </p:txBody>
      </p:sp>
      <p:sp>
        <p:nvSpPr>
          <p:cNvPr id="25616" name="Line 17"/>
          <p:cNvSpPr>
            <a:spLocks noChangeShapeType="1"/>
          </p:cNvSpPr>
          <p:nvPr/>
        </p:nvSpPr>
        <p:spPr bwMode="auto">
          <a:xfrm flipH="1">
            <a:off x="2667000" y="2133600"/>
            <a:ext cx="533400" cy="381000"/>
          </a:xfrm>
          <a:prstGeom prst="line">
            <a:avLst/>
          </a:prstGeom>
          <a:noFill/>
          <a:ln w="9525">
            <a:solidFill>
              <a:schemeClr val="tx1"/>
            </a:solidFill>
            <a:round/>
            <a:headEnd/>
            <a:tailEnd/>
          </a:ln>
        </p:spPr>
        <p:txBody>
          <a:bodyPr wrap="none" anchor="ctr"/>
          <a:lstStyle/>
          <a:p>
            <a:endParaRPr lang="en-US"/>
          </a:p>
        </p:txBody>
      </p:sp>
      <p:sp>
        <p:nvSpPr>
          <p:cNvPr id="25617" name="Line 18"/>
          <p:cNvSpPr>
            <a:spLocks noChangeShapeType="1"/>
          </p:cNvSpPr>
          <p:nvPr/>
        </p:nvSpPr>
        <p:spPr bwMode="auto">
          <a:xfrm flipH="1">
            <a:off x="1752600" y="2895600"/>
            <a:ext cx="533400" cy="533400"/>
          </a:xfrm>
          <a:prstGeom prst="line">
            <a:avLst/>
          </a:prstGeom>
          <a:noFill/>
          <a:ln w="9525">
            <a:solidFill>
              <a:schemeClr val="tx1"/>
            </a:solidFill>
            <a:round/>
            <a:headEnd/>
            <a:tailEnd/>
          </a:ln>
        </p:spPr>
        <p:txBody>
          <a:bodyPr wrap="none" anchor="ctr"/>
          <a:lstStyle/>
          <a:p>
            <a:endParaRPr lang="en-US"/>
          </a:p>
        </p:txBody>
      </p:sp>
      <p:sp>
        <p:nvSpPr>
          <p:cNvPr id="25618" name="Line 19"/>
          <p:cNvSpPr>
            <a:spLocks noChangeShapeType="1"/>
          </p:cNvSpPr>
          <p:nvPr/>
        </p:nvSpPr>
        <p:spPr bwMode="auto">
          <a:xfrm>
            <a:off x="1828800" y="3886200"/>
            <a:ext cx="381000" cy="609600"/>
          </a:xfrm>
          <a:prstGeom prst="line">
            <a:avLst/>
          </a:prstGeom>
          <a:noFill/>
          <a:ln w="9525">
            <a:solidFill>
              <a:schemeClr val="tx1"/>
            </a:solidFill>
            <a:round/>
            <a:headEnd/>
            <a:tailEnd/>
          </a:ln>
        </p:spPr>
        <p:txBody>
          <a:bodyPr wrap="none" anchor="ctr"/>
          <a:lstStyle/>
          <a:p>
            <a:endParaRPr lang="en-US"/>
          </a:p>
        </p:txBody>
      </p:sp>
      <p:sp>
        <p:nvSpPr>
          <p:cNvPr id="25619" name="Line 20"/>
          <p:cNvSpPr>
            <a:spLocks noChangeShapeType="1"/>
          </p:cNvSpPr>
          <p:nvPr/>
        </p:nvSpPr>
        <p:spPr bwMode="auto">
          <a:xfrm>
            <a:off x="2667000" y="2895600"/>
            <a:ext cx="457200" cy="609600"/>
          </a:xfrm>
          <a:prstGeom prst="line">
            <a:avLst/>
          </a:prstGeom>
          <a:noFill/>
          <a:ln w="9525">
            <a:solidFill>
              <a:schemeClr val="tx1"/>
            </a:solidFill>
            <a:round/>
            <a:headEnd/>
            <a:tailEnd/>
          </a:ln>
        </p:spPr>
        <p:txBody>
          <a:bodyPr wrap="none" anchor="ctr"/>
          <a:lstStyle/>
          <a:p>
            <a:endParaRPr lang="en-US"/>
          </a:p>
        </p:txBody>
      </p:sp>
      <p:sp>
        <p:nvSpPr>
          <p:cNvPr id="25620" name="Line 21"/>
          <p:cNvSpPr>
            <a:spLocks noChangeShapeType="1"/>
          </p:cNvSpPr>
          <p:nvPr/>
        </p:nvSpPr>
        <p:spPr bwMode="auto">
          <a:xfrm>
            <a:off x="3733800" y="2057400"/>
            <a:ext cx="990600" cy="457200"/>
          </a:xfrm>
          <a:prstGeom prst="line">
            <a:avLst/>
          </a:prstGeom>
          <a:noFill/>
          <a:ln w="9525">
            <a:solidFill>
              <a:schemeClr val="tx1"/>
            </a:solidFill>
            <a:round/>
            <a:headEnd/>
            <a:tailEnd/>
          </a:ln>
        </p:spPr>
        <p:txBody>
          <a:bodyPr wrap="none" anchor="ctr"/>
          <a:lstStyle/>
          <a:p>
            <a:endParaRPr lang="en-US"/>
          </a:p>
        </p:txBody>
      </p:sp>
      <p:sp>
        <p:nvSpPr>
          <p:cNvPr id="25621" name="Line 22"/>
          <p:cNvSpPr>
            <a:spLocks noChangeShapeType="1"/>
          </p:cNvSpPr>
          <p:nvPr/>
        </p:nvSpPr>
        <p:spPr bwMode="auto">
          <a:xfrm flipH="1">
            <a:off x="4495800" y="2819400"/>
            <a:ext cx="304800" cy="609600"/>
          </a:xfrm>
          <a:prstGeom prst="line">
            <a:avLst/>
          </a:prstGeom>
          <a:noFill/>
          <a:ln w="9525">
            <a:solidFill>
              <a:schemeClr val="tx1"/>
            </a:solidFill>
            <a:round/>
            <a:headEnd/>
            <a:tailEnd/>
          </a:ln>
        </p:spPr>
        <p:txBody>
          <a:bodyPr wrap="none" anchor="ctr"/>
          <a:lstStyle/>
          <a:p>
            <a:endParaRPr lang="en-US"/>
          </a:p>
        </p:txBody>
      </p:sp>
      <p:sp>
        <p:nvSpPr>
          <p:cNvPr id="25622" name="Line 23"/>
          <p:cNvSpPr>
            <a:spLocks noChangeShapeType="1"/>
          </p:cNvSpPr>
          <p:nvPr/>
        </p:nvSpPr>
        <p:spPr bwMode="auto">
          <a:xfrm>
            <a:off x="5181600" y="2819400"/>
            <a:ext cx="381000" cy="533400"/>
          </a:xfrm>
          <a:prstGeom prst="line">
            <a:avLst/>
          </a:prstGeom>
          <a:noFill/>
          <a:ln w="9525">
            <a:solidFill>
              <a:schemeClr val="tx1"/>
            </a:solidFill>
            <a:round/>
            <a:headEnd/>
            <a:tailEnd/>
          </a:ln>
        </p:spPr>
        <p:txBody>
          <a:bodyPr wrap="none" anchor="ctr"/>
          <a:lstStyle/>
          <a:p>
            <a:endParaRPr lang="en-US"/>
          </a:p>
        </p:txBody>
      </p:sp>
      <p:sp>
        <p:nvSpPr>
          <p:cNvPr id="25623" name="Line 24"/>
          <p:cNvSpPr>
            <a:spLocks noChangeShapeType="1"/>
          </p:cNvSpPr>
          <p:nvPr/>
        </p:nvSpPr>
        <p:spPr bwMode="auto">
          <a:xfrm flipH="1">
            <a:off x="5181600" y="3733800"/>
            <a:ext cx="381000" cy="609600"/>
          </a:xfrm>
          <a:prstGeom prst="line">
            <a:avLst/>
          </a:prstGeom>
          <a:noFill/>
          <a:ln w="9525">
            <a:solidFill>
              <a:schemeClr val="tx1"/>
            </a:solidFill>
            <a:round/>
            <a:headEnd/>
            <a:tailEnd/>
          </a:ln>
        </p:spPr>
        <p:txBody>
          <a:bodyPr wrap="none" anchor="ctr"/>
          <a:lstStyle/>
          <a:p>
            <a:endParaRPr lang="en-US"/>
          </a:p>
        </p:txBody>
      </p:sp>
      <p:sp>
        <p:nvSpPr>
          <p:cNvPr id="25624" name="Line 25"/>
          <p:cNvSpPr>
            <a:spLocks noChangeShapeType="1"/>
          </p:cNvSpPr>
          <p:nvPr/>
        </p:nvSpPr>
        <p:spPr bwMode="auto">
          <a:xfrm flipH="1">
            <a:off x="4419600" y="4724400"/>
            <a:ext cx="457200" cy="533400"/>
          </a:xfrm>
          <a:prstGeom prst="line">
            <a:avLst/>
          </a:prstGeom>
          <a:noFill/>
          <a:ln w="9525">
            <a:solidFill>
              <a:schemeClr val="tx1"/>
            </a:solidFill>
            <a:round/>
            <a:headEnd/>
            <a:tailEnd/>
          </a:ln>
        </p:spPr>
        <p:txBody>
          <a:bodyPr wrap="none" anchor="ctr"/>
          <a:lstStyle/>
          <a:p>
            <a:endParaRPr lang="en-US"/>
          </a:p>
        </p:txBody>
      </p:sp>
      <p:sp>
        <p:nvSpPr>
          <p:cNvPr id="25625" name="Line 26"/>
          <p:cNvSpPr>
            <a:spLocks noChangeShapeType="1"/>
          </p:cNvSpPr>
          <p:nvPr/>
        </p:nvSpPr>
        <p:spPr bwMode="auto">
          <a:xfrm>
            <a:off x="5257800" y="4724400"/>
            <a:ext cx="533400" cy="533400"/>
          </a:xfrm>
          <a:prstGeom prst="line">
            <a:avLst/>
          </a:prstGeom>
          <a:noFill/>
          <a:ln w="9525">
            <a:solidFill>
              <a:schemeClr val="tx1"/>
            </a:solidFill>
            <a:round/>
            <a:headEnd/>
            <a:tailEnd/>
          </a:ln>
        </p:spPr>
        <p:txBody>
          <a:bodyPr wrap="none" anchor="ctr"/>
          <a:lstStyle/>
          <a:p>
            <a:endParaRPr lang="en-US"/>
          </a:p>
        </p:txBody>
      </p:sp>
      <p:sp>
        <p:nvSpPr>
          <p:cNvPr id="25626" name="Line 27"/>
          <p:cNvSpPr>
            <a:spLocks noChangeShapeType="1"/>
          </p:cNvSpPr>
          <p:nvPr/>
        </p:nvSpPr>
        <p:spPr bwMode="auto">
          <a:xfrm>
            <a:off x="6248400" y="5562600"/>
            <a:ext cx="533400" cy="609600"/>
          </a:xfrm>
          <a:prstGeom prst="line">
            <a:avLst/>
          </a:prstGeom>
          <a:noFill/>
          <a:ln w="9525">
            <a:solidFill>
              <a:schemeClr val="tx1"/>
            </a:solidFill>
            <a:round/>
            <a:headEnd/>
            <a:tailEnd/>
          </a:ln>
        </p:spPr>
        <p:txBody>
          <a:bodyPr wrap="none" anchor="ctr"/>
          <a:lstStyle/>
          <a:p>
            <a:endParaRPr lang="en-US"/>
          </a:p>
        </p:txBody>
      </p:sp>
      <p:sp>
        <p:nvSpPr>
          <p:cNvPr id="25627" name="Text Box 28"/>
          <p:cNvSpPr txBox="1">
            <a:spLocks noChangeArrowheads="1"/>
          </p:cNvSpPr>
          <p:nvPr/>
        </p:nvSpPr>
        <p:spPr bwMode="auto">
          <a:xfrm>
            <a:off x="4038600" y="1066800"/>
            <a:ext cx="557213" cy="457200"/>
          </a:xfrm>
          <a:prstGeom prst="rect">
            <a:avLst/>
          </a:prstGeom>
          <a:noFill/>
          <a:ln w="9525">
            <a:noFill/>
            <a:miter lim="800000"/>
            <a:headEnd/>
            <a:tailEnd/>
          </a:ln>
        </p:spPr>
        <p:txBody>
          <a:bodyPr>
            <a:spAutoFit/>
          </a:bodyPr>
          <a:lstStyle/>
          <a:p>
            <a:r>
              <a:rPr lang="en-US" altLang="zh-TW" sz="2400" b="1"/>
              <a:t> A </a:t>
            </a:r>
          </a:p>
        </p:txBody>
      </p:sp>
      <p:sp>
        <p:nvSpPr>
          <p:cNvPr id="25628" name="Text Box 29"/>
          <p:cNvSpPr txBox="1">
            <a:spLocks noChangeArrowheads="1"/>
          </p:cNvSpPr>
          <p:nvPr/>
        </p:nvSpPr>
        <p:spPr bwMode="auto">
          <a:xfrm>
            <a:off x="3276600" y="1752600"/>
            <a:ext cx="387350" cy="457200"/>
          </a:xfrm>
          <a:prstGeom prst="rect">
            <a:avLst/>
          </a:prstGeom>
          <a:noFill/>
          <a:ln w="9525">
            <a:noFill/>
            <a:miter lim="800000"/>
            <a:headEnd/>
            <a:tailEnd/>
          </a:ln>
        </p:spPr>
        <p:txBody>
          <a:bodyPr wrap="none">
            <a:spAutoFit/>
          </a:bodyPr>
          <a:lstStyle/>
          <a:p>
            <a:r>
              <a:rPr lang="en-US" altLang="zh-TW" sz="2400" b="1"/>
              <a:t>B</a:t>
            </a:r>
          </a:p>
        </p:txBody>
      </p:sp>
      <p:sp>
        <p:nvSpPr>
          <p:cNvPr id="25629" name="Text Box 30"/>
          <p:cNvSpPr txBox="1">
            <a:spLocks noChangeArrowheads="1"/>
          </p:cNvSpPr>
          <p:nvPr/>
        </p:nvSpPr>
        <p:spPr bwMode="auto">
          <a:xfrm>
            <a:off x="4724400" y="2362200"/>
            <a:ext cx="481013" cy="457200"/>
          </a:xfrm>
          <a:prstGeom prst="rect">
            <a:avLst/>
          </a:prstGeom>
          <a:noFill/>
          <a:ln w="9525">
            <a:noFill/>
            <a:miter lim="800000"/>
            <a:headEnd/>
            <a:tailEnd/>
          </a:ln>
        </p:spPr>
        <p:txBody>
          <a:bodyPr wrap="none">
            <a:spAutoFit/>
          </a:bodyPr>
          <a:lstStyle/>
          <a:p>
            <a:r>
              <a:rPr lang="en-US" altLang="zh-TW" sz="2400" b="1"/>
              <a:t> C</a:t>
            </a:r>
          </a:p>
        </p:txBody>
      </p:sp>
      <p:sp>
        <p:nvSpPr>
          <p:cNvPr id="25630" name="Text Box 31"/>
          <p:cNvSpPr txBox="1">
            <a:spLocks noChangeArrowheads="1"/>
          </p:cNvSpPr>
          <p:nvPr/>
        </p:nvSpPr>
        <p:spPr bwMode="auto">
          <a:xfrm>
            <a:off x="5410200" y="3276600"/>
            <a:ext cx="557213" cy="457200"/>
          </a:xfrm>
          <a:prstGeom prst="rect">
            <a:avLst/>
          </a:prstGeom>
          <a:noFill/>
          <a:ln w="9525">
            <a:noFill/>
            <a:miter lim="800000"/>
            <a:headEnd/>
            <a:tailEnd/>
          </a:ln>
        </p:spPr>
        <p:txBody>
          <a:bodyPr wrap="none">
            <a:spAutoFit/>
          </a:bodyPr>
          <a:lstStyle/>
          <a:p>
            <a:r>
              <a:rPr lang="en-US" altLang="zh-TW" sz="2400"/>
              <a:t>  </a:t>
            </a:r>
            <a:r>
              <a:rPr lang="en-US" altLang="zh-TW" sz="2400" b="1"/>
              <a:t>D</a:t>
            </a:r>
            <a:endParaRPr lang="en-US" altLang="zh-TW" sz="2400"/>
          </a:p>
        </p:txBody>
      </p:sp>
      <p:sp>
        <p:nvSpPr>
          <p:cNvPr id="25631" name="Text Box 32"/>
          <p:cNvSpPr txBox="1">
            <a:spLocks noChangeArrowheads="1"/>
          </p:cNvSpPr>
          <p:nvPr/>
        </p:nvSpPr>
        <p:spPr bwMode="auto">
          <a:xfrm>
            <a:off x="2209800" y="2438400"/>
            <a:ext cx="463550" cy="457200"/>
          </a:xfrm>
          <a:prstGeom prst="rect">
            <a:avLst/>
          </a:prstGeom>
          <a:noFill/>
          <a:ln w="9525">
            <a:noFill/>
            <a:miter lim="800000"/>
            <a:headEnd/>
            <a:tailEnd/>
          </a:ln>
        </p:spPr>
        <p:txBody>
          <a:bodyPr wrap="none">
            <a:spAutoFit/>
          </a:bodyPr>
          <a:lstStyle/>
          <a:p>
            <a:r>
              <a:rPr lang="en-US" altLang="zh-TW" sz="2400"/>
              <a:t> </a:t>
            </a:r>
            <a:r>
              <a:rPr lang="en-US" altLang="zh-TW" sz="2400" b="1"/>
              <a:t>E</a:t>
            </a:r>
            <a:endParaRPr lang="en-US" altLang="zh-TW" sz="2400"/>
          </a:p>
        </p:txBody>
      </p:sp>
      <p:sp>
        <p:nvSpPr>
          <p:cNvPr id="25632" name="Text Box 34"/>
          <p:cNvSpPr txBox="1">
            <a:spLocks noChangeArrowheads="1"/>
          </p:cNvSpPr>
          <p:nvPr/>
        </p:nvSpPr>
        <p:spPr bwMode="auto">
          <a:xfrm>
            <a:off x="3048000" y="3429000"/>
            <a:ext cx="446088" cy="457200"/>
          </a:xfrm>
          <a:prstGeom prst="rect">
            <a:avLst/>
          </a:prstGeom>
          <a:noFill/>
          <a:ln w="9525">
            <a:noFill/>
            <a:miter lim="800000"/>
            <a:headEnd/>
            <a:tailEnd/>
          </a:ln>
        </p:spPr>
        <p:txBody>
          <a:bodyPr wrap="none">
            <a:spAutoFit/>
          </a:bodyPr>
          <a:lstStyle/>
          <a:p>
            <a:r>
              <a:rPr lang="en-US" altLang="zh-TW" sz="2400"/>
              <a:t> </a:t>
            </a:r>
            <a:r>
              <a:rPr lang="en-US" altLang="zh-TW" sz="2400" b="1"/>
              <a:t>F</a:t>
            </a:r>
            <a:endParaRPr lang="en-US" altLang="zh-TW" sz="2400"/>
          </a:p>
        </p:txBody>
      </p:sp>
      <p:sp>
        <p:nvSpPr>
          <p:cNvPr id="25633" name="Text Box 35"/>
          <p:cNvSpPr txBox="1">
            <a:spLocks noChangeArrowheads="1"/>
          </p:cNvSpPr>
          <p:nvPr/>
        </p:nvSpPr>
        <p:spPr bwMode="auto">
          <a:xfrm>
            <a:off x="4175125" y="3394075"/>
            <a:ext cx="420688" cy="457200"/>
          </a:xfrm>
          <a:prstGeom prst="rect">
            <a:avLst/>
          </a:prstGeom>
          <a:noFill/>
          <a:ln w="9525">
            <a:noFill/>
            <a:miter lim="800000"/>
            <a:headEnd/>
            <a:tailEnd/>
          </a:ln>
        </p:spPr>
        <p:txBody>
          <a:bodyPr wrap="none">
            <a:spAutoFit/>
          </a:bodyPr>
          <a:lstStyle/>
          <a:p>
            <a:r>
              <a:rPr lang="en-US" altLang="zh-TW" sz="2400" b="1"/>
              <a:t>G</a:t>
            </a:r>
          </a:p>
        </p:txBody>
      </p:sp>
      <p:sp>
        <p:nvSpPr>
          <p:cNvPr id="25634" name="Text Box 36"/>
          <p:cNvSpPr txBox="1">
            <a:spLocks noChangeArrowheads="1"/>
          </p:cNvSpPr>
          <p:nvPr/>
        </p:nvSpPr>
        <p:spPr bwMode="auto">
          <a:xfrm>
            <a:off x="1279525" y="3470275"/>
            <a:ext cx="573088" cy="457200"/>
          </a:xfrm>
          <a:prstGeom prst="rect">
            <a:avLst/>
          </a:prstGeom>
          <a:noFill/>
          <a:ln w="9525">
            <a:noFill/>
            <a:miter lim="800000"/>
            <a:headEnd/>
            <a:tailEnd/>
          </a:ln>
        </p:spPr>
        <p:txBody>
          <a:bodyPr wrap="none">
            <a:spAutoFit/>
          </a:bodyPr>
          <a:lstStyle/>
          <a:p>
            <a:r>
              <a:rPr lang="en-US" altLang="zh-TW" sz="2400" b="1"/>
              <a:t>  K</a:t>
            </a:r>
          </a:p>
        </p:txBody>
      </p:sp>
      <p:sp>
        <p:nvSpPr>
          <p:cNvPr id="25635" name="Text Box 43"/>
          <p:cNvSpPr txBox="1">
            <a:spLocks noChangeArrowheads="1"/>
          </p:cNvSpPr>
          <p:nvPr/>
        </p:nvSpPr>
        <p:spPr bwMode="auto">
          <a:xfrm>
            <a:off x="1023811" y="304799"/>
            <a:ext cx="6723315" cy="461665"/>
          </a:xfrm>
          <a:prstGeom prst="rect">
            <a:avLst/>
          </a:prstGeom>
          <a:noFill/>
          <a:ln w="9525">
            <a:noFill/>
            <a:miter lim="800000"/>
            <a:headEnd/>
            <a:tailEnd/>
          </a:ln>
        </p:spPr>
        <p:txBody>
          <a:bodyPr wrap="none">
            <a:spAutoFit/>
          </a:bodyPr>
          <a:lstStyle/>
          <a:p>
            <a:r>
              <a:rPr lang="en-US" altLang="zh-TW" sz="2400" u="sng" dirty="0" smtClean="0"/>
              <a:t>Left </a:t>
            </a:r>
            <a:r>
              <a:rPr lang="en-US" altLang="zh-TW" sz="2400" u="sng" dirty="0"/>
              <a:t>child-right child tree representation of a </a:t>
            </a:r>
            <a:r>
              <a:rPr lang="en-US" altLang="zh-TW" sz="2400" u="sng" dirty="0" smtClean="0"/>
              <a:t>tree</a:t>
            </a:r>
            <a:endParaRPr lang="en-US" altLang="zh-TW" sz="2400" b="1" u="sng" dirty="0"/>
          </a:p>
        </p:txBody>
      </p:sp>
      <p:sp>
        <p:nvSpPr>
          <p:cNvPr id="36" name="TextBox 35"/>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3"/>
          <p:cNvSpPr>
            <a:spLocks noGrp="1"/>
          </p:cNvSpPr>
          <p:nvPr>
            <p:ph type="sldNum" sz="quarter" idx="12"/>
          </p:nvPr>
        </p:nvSpPr>
        <p:spPr/>
        <p:txBody>
          <a:bodyPr/>
          <a:lstStyle/>
          <a:p>
            <a:pPr>
              <a:defRPr/>
            </a:pPr>
            <a:fld id="{F9907679-676E-456E-A8E2-BAA7A29C23FB}" type="slidenum">
              <a:rPr lang="en-US" altLang="zh-TW"/>
              <a:pPr>
                <a:defRPr/>
              </a:pPr>
              <a:t>19</a:t>
            </a:fld>
            <a:endParaRPr lang="en-US" altLang="zh-TW"/>
          </a:p>
        </p:txBody>
      </p:sp>
      <p:sp>
        <p:nvSpPr>
          <p:cNvPr id="26628" name="Rectangle 2"/>
          <p:cNvSpPr>
            <a:spLocks noChangeArrowheads="1"/>
          </p:cNvSpPr>
          <p:nvPr/>
        </p:nvSpPr>
        <p:spPr bwMode="auto">
          <a:xfrm>
            <a:off x="0" y="0"/>
            <a:ext cx="9163050" cy="1143000"/>
          </a:xfrm>
          <a:prstGeom prst="rect">
            <a:avLst/>
          </a:prstGeom>
          <a:noFill/>
          <a:ln w="9525">
            <a:noFill/>
            <a:miter lim="800000"/>
            <a:headEnd/>
            <a:tailEnd/>
          </a:ln>
        </p:spPr>
        <p:txBody>
          <a:bodyPr lIns="92075" tIns="46038" rIns="92075" bIns="46038" anchor="ctr"/>
          <a:lstStyle/>
          <a:p>
            <a:pPr algn="ctr"/>
            <a:r>
              <a:rPr lang="en-US" altLang="zh-TW" sz="4400">
                <a:solidFill>
                  <a:schemeClr val="tx2"/>
                </a:solidFill>
              </a:rPr>
              <a:t>Samples of Trees</a:t>
            </a:r>
          </a:p>
        </p:txBody>
      </p:sp>
      <p:grpSp>
        <p:nvGrpSpPr>
          <p:cNvPr id="2" name="Group 3"/>
          <p:cNvGrpSpPr>
            <a:grpSpLocks/>
          </p:cNvGrpSpPr>
          <p:nvPr/>
        </p:nvGrpSpPr>
        <p:grpSpPr bwMode="auto">
          <a:xfrm>
            <a:off x="2386013" y="1779588"/>
            <a:ext cx="571500" cy="569912"/>
            <a:chOff x="1389" y="1133"/>
            <a:chExt cx="360" cy="359"/>
          </a:xfrm>
        </p:grpSpPr>
        <p:sp>
          <p:nvSpPr>
            <p:cNvPr id="26695" name="Oval 4"/>
            <p:cNvSpPr>
              <a:spLocks noChangeArrowheads="1"/>
            </p:cNvSpPr>
            <p:nvPr/>
          </p:nvSpPr>
          <p:spPr bwMode="auto">
            <a:xfrm>
              <a:off x="1389" y="1133"/>
              <a:ext cx="360" cy="359"/>
            </a:xfrm>
            <a:prstGeom prst="ellipse">
              <a:avLst/>
            </a:prstGeom>
            <a:noFill/>
            <a:ln w="12700">
              <a:solidFill>
                <a:schemeClr val="tx1"/>
              </a:solidFill>
              <a:round/>
              <a:headEnd/>
              <a:tailEnd/>
            </a:ln>
          </p:spPr>
          <p:txBody>
            <a:bodyPr wrap="none" anchor="ctr"/>
            <a:lstStyle/>
            <a:p>
              <a:endParaRPr lang="en-US"/>
            </a:p>
          </p:txBody>
        </p:sp>
        <p:sp>
          <p:nvSpPr>
            <p:cNvPr id="26696" name="Rectangle 5"/>
            <p:cNvSpPr>
              <a:spLocks noChangeArrowheads="1"/>
            </p:cNvSpPr>
            <p:nvPr/>
          </p:nvSpPr>
          <p:spPr bwMode="auto">
            <a:xfrm>
              <a:off x="1458" y="1186"/>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A</a:t>
              </a:r>
            </a:p>
          </p:txBody>
        </p:sp>
      </p:grpSp>
      <p:grpSp>
        <p:nvGrpSpPr>
          <p:cNvPr id="3" name="Group 6"/>
          <p:cNvGrpSpPr>
            <a:grpSpLocks/>
          </p:cNvGrpSpPr>
          <p:nvPr/>
        </p:nvGrpSpPr>
        <p:grpSpPr bwMode="auto">
          <a:xfrm>
            <a:off x="1774825" y="2682875"/>
            <a:ext cx="571500" cy="569913"/>
            <a:chOff x="1004" y="1702"/>
            <a:chExt cx="360" cy="359"/>
          </a:xfrm>
        </p:grpSpPr>
        <p:sp>
          <p:nvSpPr>
            <p:cNvPr id="26693" name="Oval 7"/>
            <p:cNvSpPr>
              <a:spLocks noChangeArrowheads="1"/>
            </p:cNvSpPr>
            <p:nvPr/>
          </p:nvSpPr>
          <p:spPr bwMode="auto">
            <a:xfrm>
              <a:off x="1004" y="1702"/>
              <a:ext cx="360" cy="359"/>
            </a:xfrm>
            <a:prstGeom prst="ellipse">
              <a:avLst/>
            </a:prstGeom>
            <a:noFill/>
            <a:ln w="12700">
              <a:solidFill>
                <a:schemeClr val="tx1"/>
              </a:solidFill>
              <a:round/>
              <a:headEnd/>
              <a:tailEnd/>
            </a:ln>
          </p:spPr>
          <p:txBody>
            <a:bodyPr wrap="none" anchor="ctr"/>
            <a:lstStyle/>
            <a:p>
              <a:endParaRPr lang="en-US"/>
            </a:p>
          </p:txBody>
        </p:sp>
        <p:sp>
          <p:nvSpPr>
            <p:cNvPr id="26694" name="Rectangle 8"/>
            <p:cNvSpPr>
              <a:spLocks noChangeArrowheads="1"/>
            </p:cNvSpPr>
            <p:nvPr/>
          </p:nvSpPr>
          <p:spPr bwMode="auto">
            <a:xfrm>
              <a:off x="1073" y="1755"/>
              <a:ext cx="244"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B</a:t>
              </a:r>
            </a:p>
          </p:txBody>
        </p:sp>
      </p:grpSp>
      <p:sp>
        <p:nvSpPr>
          <p:cNvPr id="26631" name="Line 9"/>
          <p:cNvSpPr>
            <a:spLocks noChangeShapeType="1"/>
          </p:cNvSpPr>
          <p:nvPr/>
        </p:nvSpPr>
        <p:spPr bwMode="auto">
          <a:xfrm flipH="1">
            <a:off x="2157413" y="2338388"/>
            <a:ext cx="341312" cy="357187"/>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4" name="Group 10"/>
          <p:cNvGrpSpPr>
            <a:grpSpLocks/>
          </p:cNvGrpSpPr>
          <p:nvPr/>
        </p:nvGrpSpPr>
        <p:grpSpPr bwMode="auto">
          <a:xfrm>
            <a:off x="3509963" y="1763713"/>
            <a:ext cx="571500" cy="569912"/>
            <a:chOff x="2097" y="1123"/>
            <a:chExt cx="360" cy="359"/>
          </a:xfrm>
        </p:grpSpPr>
        <p:sp>
          <p:nvSpPr>
            <p:cNvPr id="26691" name="Oval 11"/>
            <p:cNvSpPr>
              <a:spLocks noChangeArrowheads="1"/>
            </p:cNvSpPr>
            <p:nvPr/>
          </p:nvSpPr>
          <p:spPr bwMode="auto">
            <a:xfrm>
              <a:off x="2097" y="1123"/>
              <a:ext cx="360" cy="359"/>
            </a:xfrm>
            <a:prstGeom prst="ellipse">
              <a:avLst/>
            </a:prstGeom>
            <a:noFill/>
            <a:ln w="12700">
              <a:solidFill>
                <a:schemeClr val="tx1"/>
              </a:solidFill>
              <a:round/>
              <a:headEnd/>
              <a:tailEnd/>
            </a:ln>
          </p:spPr>
          <p:txBody>
            <a:bodyPr wrap="none" anchor="ctr"/>
            <a:lstStyle/>
            <a:p>
              <a:endParaRPr lang="en-US"/>
            </a:p>
          </p:txBody>
        </p:sp>
        <p:sp>
          <p:nvSpPr>
            <p:cNvPr id="26692" name="Rectangle 12"/>
            <p:cNvSpPr>
              <a:spLocks noChangeArrowheads="1"/>
            </p:cNvSpPr>
            <p:nvPr/>
          </p:nvSpPr>
          <p:spPr bwMode="auto">
            <a:xfrm>
              <a:off x="2166" y="1176"/>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A</a:t>
              </a:r>
            </a:p>
          </p:txBody>
        </p:sp>
      </p:grpSp>
      <p:grpSp>
        <p:nvGrpSpPr>
          <p:cNvPr id="5" name="Group 13"/>
          <p:cNvGrpSpPr>
            <a:grpSpLocks/>
          </p:cNvGrpSpPr>
          <p:nvPr/>
        </p:nvGrpSpPr>
        <p:grpSpPr bwMode="auto">
          <a:xfrm>
            <a:off x="4105275" y="2684463"/>
            <a:ext cx="571500" cy="569912"/>
            <a:chOff x="2472" y="1703"/>
            <a:chExt cx="360" cy="359"/>
          </a:xfrm>
        </p:grpSpPr>
        <p:sp>
          <p:nvSpPr>
            <p:cNvPr id="26689" name="Oval 14"/>
            <p:cNvSpPr>
              <a:spLocks noChangeArrowheads="1"/>
            </p:cNvSpPr>
            <p:nvPr/>
          </p:nvSpPr>
          <p:spPr bwMode="auto">
            <a:xfrm>
              <a:off x="2472" y="1703"/>
              <a:ext cx="360" cy="359"/>
            </a:xfrm>
            <a:prstGeom prst="ellipse">
              <a:avLst/>
            </a:prstGeom>
            <a:noFill/>
            <a:ln w="12700">
              <a:solidFill>
                <a:schemeClr val="tx1"/>
              </a:solidFill>
              <a:round/>
              <a:headEnd/>
              <a:tailEnd/>
            </a:ln>
          </p:spPr>
          <p:txBody>
            <a:bodyPr wrap="none" anchor="ctr"/>
            <a:lstStyle/>
            <a:p>
              <a:endParaRPr lang="en-US"/>
            </a:p>
          </p:txBody>
        </p:sp>
        <p:sp>
          <p:nvSpPr>
            <p:cNvPr id="26690" name="Rectangle 15"/>
            <p:cNvSpPr>
              <a:spLocks noChangeArrowheads="1"/>
            </p:cNvSpPr>
            <p:nvPr/>
          </p:nvSpPr>
          <p:spPr bwMode="auto">
            <a:xfrm>
              <a:off x="2541" y="1756"/>
              <a:ext cx="244"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B</a:t>
              </a:r>
            </a:p>
          </p:txBody>
        </p:sp>
      </p:grpSp>
      <p:sp>
        <p:nvSpPr>
          <p:cNvPr id="26634" name="Line 16"/>
          <p:cNvSpPr>
            <a:spLocks noChangeShapeType="1"/>
          </p:cNvSpPr>
          <p:nvPr/>
        </p:nvSpPr>
        <p:spPr bwMode="auto">
          <a:xfrm>
            <a:off x="3927475" y="2320925"/>
            <a:ext cx="406400" cy="341313"/>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6" name="Group 17"/>
          <p:cNvGrpSpPr>
            <a:grpSpLocks/>
          </p:cNvGrpSpPr>
          <p:nvPr/>
        </p:nvGrpSpPr>
        <p:grpSpPr bwMode="auto">
          <a:xfrm>
            <a:off x="6837363" y="1701800"/>
            <a:ext cx="571500" cy="569913"/>
            <a:chOff x="4229" y="1348"/>
            <a:chExt cx="360" cy="359"/>
          </a:xfrm>
        </p:grpSpPr>
        <p:sp>
          <p:nvSpPr>
            <p:cNvPr id="26687" name="Oval 18"/>
            <p:cNvSpPr>
              <a:spLocks noChangeArrowheads="1"/>
            </p:cNvSpPr>
            <p:nvPr/>
          </p:nvSpPr>
          <p:spPr bwMode="auto">
            <a:xfrm>
              <a:off x="4229" y="1348"/>
              <a:ext cx="360" cy="359"/>
            </a:xfrm>
            <a:prstGeom prst="ellipse">
              <a:avLst/>
            </a:prstGeom>
            <a:noFill/>
            <a:ln w="12700">
              <a:solidFill>
                <a:schemeClr val="tx1"/>
              </a:solidFill>
              <a:round/>
              <a:headEnd/>
              <a:tailEnd/>
            </a:ln>
          </p:spPr>
          <p:txBody>
            <a:bodyPr wrap="none" anchor="ctr"/>
            <a:lstStyle/>
            <a:p>
              <a:endParaRPr lang="en-US"/>
            </a:p>
          </p:txBody>
        </p:sp>
        <p:sp>
          <p:nvSpPr>
            <p:cNvPr id="26688" name="Rectangle 19"/>
            <p:cNvSpPr>
              <a:spLocks noChangeArrowheads="1"/>
            </p:cNvSpPr>
            <p:nvPr/>
          </p:nvSpPr>
          <p:spPr bwMode="auto">
            <a:xfrm>
              <a:off x="4298" y="1401"/>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A</a:t>
              </a:r>
            </a:p>
          </p:txBody>
        </p:sp>
      </p:grpSp>
      <p:grpSp>
        <p:nvGrpSpPr>
          <p:cNvPr id="7" name="Group 20"/>
          <p:cNvGrpSpPr>
            <a:grpSpLocks/>
          </p:cNvGrpSpPr>
          <p:nvPr/>
        </p:nvGrpSpPr>
        <p:grpSpPr bwMode="auto">
          <a:xfrm>
            <a:off x="5867400" y="2843213"/>
            <a:ext cx="571500" cy="569912"/>
            <a:chOff x="3618" y="2067"/>
            <a:chExt cx="360" cy="359"/>
          </a:xfrm>
        </p:grpSpPr>
        <p:sp>
          <p:nvSpPr>
            <p:cNvPr id="26685" name="Oval 21"/>
            <p:cNvSpPr>
              <a:spLocks noChangeArrowheads="1"/>
            </p:cNvSpPr>
            <p:nvPr/>
          </p:nvSpPr>
          <p:spPr bwMode="auto">
            <a:xfrm>
              <a:off x="3618" y="2067"/>
              <a:ext cx="360" cy="359"/>
            </a:xfrm>
            <a:prstGeom prst="ellipse">
              <a:avLst/>
            </a:prstGeom>
            <a:noFill/>
            <a:ln w="12700">
              <a:solidFill>
                <a:schemeClr val="tx1"/>
              </a:solidFill>
              <a:round/>
              <a:headEnd/>
              <a:tailEnd/>
            </a:ln>
          </p:spPr>
          <p:txBody>
            <a:bodyPr wrap="none" anchor="ctr"/>
            <a:lstStyle/>
            <a:p>
              <a:endParaRPr lang="en-US"/>
            </a:p>
          </p:txBody>
        </p:sp>
        <p:sp>
          <p:nvSpPr>
            <p:cNvPr id="26686" name="Rectangle 22"/>
            <p:cNvSpPr>
              <a:spLocks noChangeArrowheads="1"/>
            </p:cNvSpPr>
            <p:nvPr/>
          </p:nvSpPr>
          <p:spPr bwMode="auto">
            <a:xfrm>
              <a:off x="3687" y="2120"/>
              <a:ext cx="244"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B</a:t>
              </a:r>
            </a:p>
          </p:txBody>
        </p:sp>
      </p:grpSp>
      <p:sp>
        <p:nvSpPr>
          <p:cNvPr id="26637" name="Line 23"/>
          <p:cNvSpPr>
            <a:spLocks noChangeShapeType="1"/>
          </p:cNvSpPr>
          <p:nvPr/>
        </p:nvSpPr>
        <p:spPr bwMode="auto">
          <a:xfrm flipH="1">
            <a:off x="6165850" y="2192338"/>
            <a:ext cx="765175" cy="646112"/>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8" name="Group 24"/>
          <p:cNvGrpSpPr>
            <a:grpSpLocks/>
          </p:cNvGrpSpPr>
          <p:nvPr/>
        </p:nvGrpSpPr>
        <p:grpSpPr bwMode="auto">
          <a:xfrm>
            <a:off x="7758113" y="2876550"/>
            <a:ext cx="571500" cy="569913"/>
            <a:chOff x="4809" y="2088"/>
            <a:chExt cx="360" cy="359"/>
          </a:xfrm>
        </p:grpSpPr>
        <p:sp>
          <p:nvSpPr>
            <p:cNvPr id="26683" name="Oval 25"/>
            <p:cNvSpPr>
              <a:spLocks noChangeArrowheads="1"/>
            </p:cNvSpPr>
            <p:nvPr/>
          </p:nvSpPr>
          <p:spPr bwMode="auto">
            <a:xfrm>
              <a:off x="4809" y="2088"/>
              <a:ext cx="360" cy="359"/>
            </a:xfrm>
            <a:prstGeom prst="ellipse">
              <a:avLst/>
            </a:prstGeom>
            <a:noFill/>
            <a:ln w="12700">
              <a:solidFill>
                <a:schemeClr val="tx1"/>
              </a:solidFill>
              <a:round/>
              <a:headEnd/>
              <a:tailEnd/>
            </a:ln>
          </p:spPr>
          <p:txBody>
            <a:bodyPr wrap="none" anchor="ctr"/>
            <a:lstStyle/>
            <a:p>
              <a:endParaRPr lang="en-US"/>
            </a:p>
          </p:txBody>
        </p:sp>
        <p:sp>
          <p:nvSpPr>
            <p:cNvPr id="26684" name="Rectangle 26"/>
            <p:cNvSpPr>
              <a:spLocks noChangeArrowheads="1"/>
            </p:cNvSpPr>
            <p:nvPr/>
          </p:nvSpPr>
          <p:spPr bwMode="auto">
            <a:xfrm>
              <a:off x="4878" y="2141"/>
              <a:ext cx="244"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C</a:t>
              </a:r>
            </a:p>
          </p:txBody>
        </p:sp>
      </p:grpSp>
      <p:grpSp>
        <p:nvGrpSpPr>
          <p:cNvPr id="9" name="Group 27"/>
          <p:cNvGrpSpPr>
            <a:grpSpLocks/>
          </p:cNvGrpSpPr>
          <p:nvPr/>
        </p:nvGrpSpPr>
        <p:grpSpPr bwMode="auto">
          <a:xfrm>
            <a:off x="8267700" y="3949700"/>
            <a:ext cx="571500" cy="569913"/>
            <a:chOff x="5130" y="2764"/>
            <a:chExt cx="360" cy="359"/>
          </a:xfrm>
        </p:grpSpPr>
        <p:sp>
          <p:nvSpPr>
            <p:cNvPr id="26681" name="Oval 28"/>
            <p:cNvSpPr>
              <a:spLocks noChangeArrowheads="1"/>
            </p:cNvSpPr>
            <p:nvPr/>
          </p:nvSpPr>
          <p:spPr bwMode="auto">
            <a:xfrm>
              <a:off x="5130" y="2764"/>
              <a:ext cx="360" cy="359"/>
            </a:xfrm>
            <a:prstGeom prst="ellipse">
              <a:avLst/>
            </a:prstGeom>
            <a:noFill/>
            <a:ln w="12700">
              <a:solidFill>
                <a:schemeClr val="tx1"/>
              </a:solidFill>
              <a:round/>
              <a:headEnd/>
              <a:tailEnd/>
            </a:ln>
          </p:spPr>
          <p:txBody>
            <a:bodyPr wrap="none" anchor="ctr"/>
            <a:lstStyle/>
            <a:p>
              <a:endParaRPr lang="en-US"/>
            </a:p>
          </p:txBody>
        </p:sp>
        <p:sp>
          <p:nvSpPr>
            <p:cNvPr id="26682" name="Rectangle 29"/>
            <p:cNvSpPr>
              <a:spLocks noChangeArrowheads="1"/>
            </p:cNvSpPr>
            <p:nvPr/>
          </p:nvSpPr>
          <p:spPr bwMode="auto">
            <a:xfrm>
              <a:off x="5199" y="2817"/>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G</a:t>
              </a:r>
            </a:p>
          </p:txBody>
        </p:sp>
      </p:grpSp>
      <p:sp>
        <p:nvSpPr>
          <p:cNvPr id="26640" name="Line 30"/>
          <p:cNvSpPr>
            <a:spLocks noChangeShapeType="1"/>
          </p:cNvSpPr>
          <p:nvPr/>
        </p:nvSpPr>
        <p:spPr bwMode="auto">
          <a:xfrm>
            <a:off x="8208963" y="3435350"/>
            <a:ext cx="287337" cy="492125"/>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10" name="Group 31"/>
          <p:cNvGrpSpPr>
            <a:grpSpLocks/>
          </p:cNvGrpSpPr>
          <p:nvPr/>
        </p:nvGrpSpPr>
        <p:grpSpPr bwMode="auto">
          <a:xfrm>
            <a:off x="6396038" y="3998913"/>
            <a:ext cx="571500" cy="569912"/>
            <a:chOff x="3951" y="2795"/>
            <a:chExt cx="360" cy="359"/>
          </a:xfrm>
        </p:grpSpPr>
        <p:sp>
          <p:nvSpPr>
            <p:cNvPr id="26679" name="Oval 32"/>
            <p:cNvSpPr>
              <a:spLocks noChangeArrowheads="1"/>
            </p:cNvSpPr>
            <p:nvPr/>
          </p:nvSpPr>
          <p:spPr bwMode="auto">
            <a:xfrm>
              <a:off x="3951" y="2795"/>
              <a:ext cx="360" cy="359"/>
            </a:xfrm>
            <a:prstGeom prst="ellipse">
              <a:avLst/>
            </a:prstGeom>
            <a:noFill/>
            <a:ln w="12700">
              <a:solidFill>
                <a:schemeClr val="tx1"/>
              </a:solidFill>
              <a:round/>
              <a:headEnd/>
              <a:tailEnd/>
            </a:ln>
          </p:spPr>
          <p:txBody>
            <a:bodyPr wrap="none" anchor="ctr"/>
            <a:lstStyle/>
            <a:p>
              <a:endParaRPr lang="en-US"/>
            </a:p>
          </p:txBody>
        </p:sp>
        <p:sp>
          <p:nvSpPr>
            <p:cNvPr id="26680" name="Rectangle 33"/>
            <p:cNvSpPr>
              <a:spLocks noChangeArrowheads="1"/>
            </p:cNvSpPr>
            <p:nvPr/>
          </p:nvSpPr>
          <p:spPr bwMode="auto">
            <a:xfrm>
              <a:off x="4020" y="2848"/>
              <a:ext cx="233"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E</a:t>
              </a:r>
            </a:p>
          </p:txBody>
        </p:sp>
      </p:grpSp>
      <p:grpSp>
        <p:nvGrpSpPr>
          <p:cNvPr id="11" name="Group 34"/>
          <p:cNvGrpSpPr>
            <a:grpSpLocks/>
          </p:cNvGrpSpPr>
          <p:nvPr/>
        </p:nvGrpSpPr>
        <p:grpSpPr bwMode="auto">
          <a:xfrm>
            <a:off x="5937250" y="5207000"/>
            <a:ext cx="571500" cy="569913"/>
            <a:chOff x="3662" y="3556"/>
            <a:chExt cx="360" cy="359"/>
          </a:xfrm>
        </p:grpSpPr>
        <p:sp>
          <p:nvSpPr>
            <p:cNvPr id="26677" name="Oval 35"/>
            <p:cNvSpPr>
              <a:spLocks noChangeArrowheads="1"/>
            </p:cNvSpPr>
            <p:nvPr/>
          </p:nvSpPr>
          <p:spPr bwMode="auto">
            <a:xfrm>
              <a:off x="3662" y="3556"/>
              <a:ext cx="360" cy="359"/>
            </a:xfrm>
            <a:prstGeom prst="ellipse">
              <a:avLst/>
            </a:prstGeom>
            <a:noFill/>
            <a:ln w="12700">
              <a:solidFill>
                <a:schemeClr val="tx1"/>
              </a:solidFill>
              <a:round/>
              <a:headEnd/>
              <a:tailEnd/>
            </a:ln>
          </p:spPr>
          <p:txBody>
            <a:bodyPr wrap="none" anchor="ctr"/>
            <a:lstStyle/>
            <a:p>
              <a:endParaRPr lang="en-US"/>
            </a:p>
          </p:txBody>
        </p:sp>
        <p:sp>
          <p:nvSpPr>
            <p:cNvPr id="26678" name="Rectangle 36"/>
            <p:cNvSpPr>
              <a:spLocks noChangeArrowheads="1"/>
            </p:cNvSpPr>
            <p:nvPr/>
          </p:nvSpPr>
          <p:spPr bwMode="auto">
            <a:xfrm>
              <a:off x="3731" y="3609"/>
              <a:ext cx="180"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I</a:t>
              </a:r>
            </a:p>
          </p:txBody>
        </p:sp>
      </p:grpSp>
      <p:sp>
        <p:nvSpPr>
          <p:cNvPr id="26643" name="Line 37"/>
          <p:cNvSpPr>
            <a:spLocks noChangeShapeType="1"/>
          </p:cNvSpPr>
          <p:nvPr/>
        </p:nvSpPr>
        <p:spPr bwMode="auto">
          <a:xfrm>
            <a:off x="5792788" y="4589463"/>
            <a:ext cx="423862" cy="612775"/>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12" name="Group 38"/>
          <p:cNvGrpSpPr>
            <a:grpSpLocks/>
          </p:cNvGrpSpPr>
          <p:nvPr/>
        </p:nvGrpSpPr>
        <p:grpSpPr bwMode="auto">
          <a:xfrm>
            <a:off x="5407025" y="3981450"/>
            <a:ext cx="571500" cy="569913"/>
            <a:chOff x="3328" y="2784"/>
            <a:chExt cx="360" cy="359"/>
          </a:xfrm>
        </p:grpSpPr>
        <p:sp>
          <p:nvSpPr>
            <p:cNvPr id="26675" name="Oval 39"/>
            <p:cNvSpPr>
              <a:spLocks noChangeArrowheads="1"/>
            </p:cNvSpPr>
            <p:nvPr/>
          </p:nvSpPr>
          <p:spPr bwMode="auto">
            <a:xfrm>
              <a:off x="3328" y="2784"/>
              <a:ext cx="360" cy="359"/>
            </a:xfrm>
            <a:prstGeom prst="ellipse">
              <a:avLst/>
            </a:prstGeom>
            <a:noFill/>
            <a:ln w="12700">
              <a:solidFill>
                <a:schemeClr val="tx1"/>
              </a:solidFill>
              <a:round/>
              <a:headEnd/>
              <a:tailEnd/>
            </a:ln>
          </p:spPr>
          <p:txBody>
            <a:bodyPr wrap="none" anchor="ctr"/>
            <a:lstStyle/>
            <a:p>
              <a:endParaRPr lang="en-US"/>
            </a:p>
          </p:txBody>
        </p:sp>
        <p:sp>
          <p:nvSpPr>
            <p:cNvPr id="26676" name="Rectangle 40"/>
            <p:cNvSpPr>
              <a:spLocks noChangeArrowheads="1"/>
            </p:cNvSpPr>
            <p:nvPr/>
          </p:nvSpPr>
          <p:spPr bwMode="auto">
            <a:xfrm>
              <a:off x="3397" y="2837"/>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D</a:t>
              </a:r>
            </a:p>
          </p:txBody>
        </p:sp>
      </p:grpSp>
      <p:grpSp>
        <p:nvGrpSpPr>
          <p:cNvPr id="13" name="Group 41"/>
          <p:cNvGrpSpPr>
            <a:grpSpLocks/>
          </p:cNvGrpSpPr>
          <p:nvPr/>
        </p:nvGrpSpPr>
        <p:grpSpPr bwMode="auto">
          <a:xfrm>
            <a:off x="4846638" y="5170488"/>
            <a:ext cx="571500" cy="569912"/>
            <a:chOff x="2975" y="3533"/>
            <a:chExt cx="360" cy="359"/>
          </a:xfrm>
        </p:grpSpPr>
        <p:sp>
          <p:nvSpPr>
            <p:cNvPr id="26673" name="Oval 42"/>
            <p:cNvSpPr>
              <a:spLocks noChangeArrowheads="1"/>
            </p:cNvSpPr>
            <p:nvPr/>
          </p:nvSpPr>
          <p:spPr bwMode="auto">
            <a:xfrm>
              <a:off x="2975" y="3533"/>
              <a:ext cx="360" cy="359"/>
            </a:xfrm>
            <a:prstGeom prst="ellipse">
              <a:avLst/>
            </a:prstGeom>
            <a:noFill/>
            <a:ln w="12700">
              <a:solidFill>
                <a:schemeClr val="tx1"/>
              </a:solidFill>
              <a:round/>
              <a:headEnd/>
              <a:tailEnd/>
            </a:ln>
          </p:spPr>
          <p:txBody>
            <a:bodyPr wrap="none" anchor="ctr"/>
            <a:lstStyle/>
            <a:p>
              <a:endParaRPr lang="en-US"/>
            </a:p>
          </p:txBody>
        </p:sp>
        <p:sp>
          <p:nvSpPr>
            <p:cNvPr id="26674" name="Rectangle 43"/>
            <p:cNvSpPr>
              <a:spLocks noChangeArrowheads="1"/>
            </p:cNvSpPr>
            <p:nvPr/>
          </p:nvSpPr>
          <p:spPr bwMode="auto">
            <a:xfrm>
              <a:off x="3044" y="3586"/>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H</a:t>
              </a:r>
            </a:p>
          </p:txBody>
        </p:sp>
      </p:grpSp>
      <p:grpSp>
        <p:nvGrpSpPr>
          <p:cNvPr id="14" name="Group 44"/>
          <p:cNvGrpSpPr>
            <a:grpSpLocks/>
          </p:cNvGrpSpPr>
          <p:nvPr/>
        </p:nvGrpSpPr>
        <p:grpSpPr bwMode="auto">
          <a:xfrm>
            <a:off x="7296150" y="3948113"/>
            <a:ext cx="571500" cy="569912"/>
            <a:chOff x="4518" y="2763"/>
            <a:chExt cx="360" cy="359"/>
          </a:xfrm>
        </p:grpSpPr>
        <p:sp>
          <p:nvSpPr>
            <p:cNvPr id="26671" name="Oval 45"/>
            <p:cNvSpPr>
              <a:spLocks noChangeArrowheads="1"/>
            </p:cNvSpPr>
            <p:nvPr/>
          </p:nvSpPr>
          <p:spPr bwMode="auto">
            <a:xfrm>
              <a:off x="4518" y="2763"/>
              <a:ext cx="360" cy="359"/>
            </a:xfrm>
            <a:prstGeom prst="ellipse">
              <a:avLst/>
            </a:prstGeom>
            <a:noFill/>
            <a:ln w="12700">
              <a:solidFill>
                <a:schemeClr val="tx1"/>
              </a:solidFill>
              <a:round/>
              <a:headEnd/>
              <a:tailEnd/>
            </a:ln>
          </p:spPr>
          <p:txBody>
            <a:bodyPr wrap="none" anchor="ctr"/>
            <a:lstStyle/>
            <a:p>
              <a:endParaRPr lang="en-US"/>
            </a:p>
          </p:txBody>
        </p:sp>
        <p:sp>
          <p:nvSpPr>
            <p:cNvPr id="26672" name="Rectangle 46"/>
            <p:cNvSpPr>
              <a:spLocks noChangeArrowheads="1"/>
            </p:cNvSpPr>
            <p:nvPr/>
          </p:nvSpPr>
          <p:spPr bwMode="auto">
            <a:xfrm>
              <a:off x="4587" y="2816"/>
              <a:ext cx="223"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F</a:t>
              </a:r>
            </a:p>
          </p:txBody>
        </p:sp>
      </p:grpSp>
      <p:sp>
        <p:nvSpPr>
          <p:cNvPr id="26647" name="Line 47"/>
          <p:cNvSpPr>
            <a:spLocks noChangeShapeType="1"/>
          </p:cNvSpPr>
          <p:nvPr/>
        </p:nvSpPr>
        <p:spPr bwMode="auto">
          <a:xfrm flipH="1">
            <a:off x="7561263" y="3433763"/>
            <a:ext cx="322262" cy="4937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48" name="Line 48"/>
          <p:cNvSpPr>
            <a:spLocks noChangeShapeType="1"/>
          </p:cNvSpPr>
          <p:nvPr/>
        </p:nvSpPr>
        <p:spPr bwMode="auto">
          <a:xfrm>
            <a:off x="6251575" y="3382963"/>
            <a:ext cx="373063" cy="61277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49" name="Line 49"/>
          <p:cNvSpPr>
            <a:spLocks noChangeShapeType="1"/>
          </p:cNvSpPr>
          <p:nvPr/>
        </p:nvSpPr>
        <p:spPr bwMode="auto">
          <a:xfrm flipH="1">
            <a:off x="5672138" y="3365500"/>
            <a:ext cx="323850" cy="61277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50" name="Line 50"/>
          <p:cNvSpPr>
            <a:spLocks noChangeShapeType="1"/>
          </p:cNvSpPr>
          <p:nvPr/>
        </p:nvSpPr>
        <p:spPr bwMode="auto">
          <a:xfrm flipH="1">
            <a:off x="5127625" y="4572000"/>
            <a:ext cx="425450" cy="5794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51" name="Line 51"/>
          <p:cNvSpPr>
            <a:spLocks noChangeShapeType="1"/>
          </p:cNvSpPr>
          <p:nvPr/>
        </p:nvSpPr>
        <p:spPr bwMode="auto">
          <a:xfrm>
            <a:off x="7305675" y="2209800"/>
            <a:ext cx="714375" cy="66357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52" name="Rectangle 52"/>
          <p:cNvSpPr>
            <a:spLocks noChangeArrowheads="1"/>
          </p:cNvSpPr>
          <p:nvPr/>
        </p:nvSpPr>
        <p:spPr bwMode="auto">
          <a:xfrm>
            <a:off x="5734050" y="1177925"/>
            <a:ext cx="2905125" cy="457200"/>
          </a:xfrm>
          <a:prstGeom prst="rect">
            <a:avLst/>
          </a:prstGeom>
          <a:noFill/>
          <a:ln w="9525">
            <a:noFill/>
            <a:miter lim="800000"/>
            <a:headEnd/>
            <a:tailEnd/>
          </a:ln>
        </p:spPr>
        <p:txBody>
          <a:bodyPr wrap="none" lIns="92075" tIns="46038" rIns="92075" bIns="46038">
            <a:spAutoFit/>
          </a:bodyPr>
          <a:lstStyle/>
          <a:p>
            <a:pPr eaLnBrk="0" hangingPunct="0"/>
            <a:r>
              <a:rPr lang="en-US" altLang="zh-TW" sz="2400"/>
              <a:t>Complete Binary Tree</a:t>
            </a:r>
          </a:p>
        </p:txBody>
      </p:sp>
      <p:sp>
        <p:nvSpPr>
          <p:cNvPr id="26653" name="Rectangle 53"/>
          <p:cNvSpPr>
            <a:spLocks noChangeArrowheads="1"/>
          </p:cNvSpPr>
          <p:nvPr/>
        </p:nvSpPr>
        <p:spPr bwMode="auto">
          <a:xfrm>
            <a:off x="2275682" y="3736975"/>
            <a:ext cx="2687638" cy="457200"/>
          </a:xfrm>
          <a:prstGeom prst="rect">
            <a:avLst/>
          </a:prstGeom>
          <a:noFill/>
          <a:ln w="9525">
            <a:noFill/>
            <a:miter lim="800000"/>
            <a:headEnd/>
            <a:tailEnd/>
          </a:ln>
        </p:spPr>
        <p:txBody>
          <a:bodyPr wrap="none" lIns="92075" tIns="46038" rIns="92075" bIns="46038">
            <a:spAutoFit/>
          </a:bodyPr>
          <a:lstStyle/>
          <a:p>
            <a:pPr eaLnBrk="0" hangingPunct="0"/>
            <a:r>
              <a:rPr lang="en-US" altLang="zh-TW" sz="2400" dirty="0"/>
              <a:t>Skewed Binary Tree</a:t>
            </a:r>
          </a:p>
        </p:txBody>
      </p:sp>
      <p:grpSp>
        <p:nvGrpSpPr>
          <p:cNvPr id="15" name="Group 54"/>
          <p:cNvGrpSpPr>
            <a:grpSpLocks/>
          </p:cNvGrpSpPr>
          <p:nvPr/>
        </p:nvGrpSpPr>
        <p:grpSpPr bwMode="auto">
          <a:xfrm>
            <a:off x="923925" y="5486400"/>
            <a:ext cx="571500" cy="569913"/>
            <a:chOff x="468" y="3468"/>
            <a:chExt cx="360" cy="359"/>
          </a:xfrm>
        </p:grpSpPr>
        <p:sp>
          <p:nvSpPr>
            <p:cNvPr id="26669" name="Oval 55"/>
            <p:cNvSpPr>
              <a:spLocks noChangeArrowheads="1"/>
            </p:cNvSpPr>
            <p:nvPr/>
          </p:nvSpPr>
          <p:spPr bwMode="auto">
            <a:xfrm>
              <a:off x="468" y="3468"/>
              <a:ext cx="360" cy="359"/>
            </a:xfrm>
            <a:prstGeom prst="ellipse">
              <a:avLst/>
            </a:prstGeom>
            <a:noFill/>
            <a:ln w="12700">
              <a:solidFill>
                <a:schemeClr val="tx1"/>
              </a:solidFill>
              <a:round/>
              <a:headEnd/>
              <a:tailEnd/>
            </a:ln>
          </p:spPr>
          <p:txBody>
            <a:bodyPr wrap="none" anchor="ctr"/>
            <a:lstStyle/>
            <a:p>
              <a:endParaRPr lang="en-US"/>
            </a:p>
          </p:txBody>
        </p:sp>
        <p:sp>
          <p:nvSpPr>
            <p:cNvPr id="26670" name="Rectangle 56"/>
            <p:cNvSpPr>
              <a:spLocks noChangeArrowheads="1"/>
            </p:cNvSpPr>
            <p:nvPr/>
          </p:nvSpPr>
          <p:spPr bwMode="auto">
            <a:xfrm>
              <a:off x="537" y="3521"/>
              <a:ext cx="233"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E</a:t>
              </a:r>
            </a:p>
          </p:txBody>
        </p:sp>
      </p:grpSp>
      <p:sp>
        <p:nvSpPr>
          <p:cNvPr id="26655" name="Line 57"/>
          <p:cNvSpPr>
            <a:spLocks noChangeShapeType="1"/>
          </p:cNvSpPr>
          <p:nvPr/>
        </p:nvSpPr>
        <p:spPr bwMode="auto">
          <a:xfrm flipH="1">
            <a:off x="1136650" y="5056188"/>
            <a:ext cx="322263" cy="44450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16" name="Group 58"/>
          <p:cNvGrpSpPr>
            <a:grpSpLocks/>
          </p:cNvGrpSpPr>
          <p:nvPr/>
        </p:nvGrpSpPr>
        <p:grpSpPr bwMode="auto">
          <a:xfrm>
            <a:off x="1566863" y="3614738"/>
            <a:ext cx="571500" cy="569912"/>
            <a:chOff x="873" y="2289"/>
            <a:chExt cx="360" cy="359"/>
          </a:xfrm>
        </p:grpSpPr>
        <p:sp>
          <p:nvSpPr>
            <p:cNvPr id="26667" name="Oval 59"/>
            <p:cNvSpPr>
              <a:spLocks noChangeArrowheads="1"/>
            </p:cNvSpPr>
            <p:nvPr/>
          </p:nvSpPr>
          <p:spPr bwMode="auto">
            <a:xfrm>
              <a:off x="873" y="2289"/>
              <a:ext cx="360" cy="359"/>
            </a:xfrm>
            <a:prstGeom prst="ellipse">
              <a:avLst/>
            </a:prstGeom>
            <a:noFill/>
            <a:ln w="12700">
              <a:solidFill>
                <a:schemeClr val="tx1"/>
              </a:solidFill>
              <a:round/>
              <a:headEnd/>
              <a:tailEnd/>
            </a:ln>
          </p:spPr>
          <p:txBody>
            <a:bodyPr wrap="none" anchor="ctr"/>
            <a:lstStyle/>
            <a:p>
              <a:endParaRPr lang="en-US"/>
            </a:p>
          </p:txBody>
        </p:sp>
        <p:sp>
          <p:nvSpPr>
            <p:cNvPr id="26668" name="Rectangle 60"/>
            <p:cNvSpPr>
              <a:spLocks noChangeArrowheads="1"/>
            </p:cNvSpPr>
            <p:nvPr/>
          </p:nvSpPr>
          <p:spPr bwMode="auto">
            <a:xfrm>
              <a:off x="942" y="2342"/>
              <a:ext cx="244"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C</a:t>
              </a:r>
            </a:p>
          </p:txBody>
        </p:sp>
      </p:grpSp>
      <p:grpSp>
        <p:nvGrpSpPr>
          <p:cNvPr id="17" name="Group 61"/>
          <p:cNvGrpSpPr>
            <a:grpSpLocks/>
          </p:cNvGrpSpPr>
          <p:nvPr/>
        </p:nvGrpSpPr>
        <p:grpSpPr bwMode="auto">
          <a:xfrm>
            <a:off x="1209675" y="4479925"/>
            <a:ext cx="571500" cy="569913"/>
            <a:chOff x="648" y="2834"/>
            <a:chExt cx="360" cy="359"/>
          </a:xfrm>
        </p:grpSpPr>
        <p:sp>
          <p:nvSpPr>
            <p:cNvPr id="26665" name="Oval 62"/>
            <p:cNvSpPr>
              <a:spLocks noChangeArrowheads="1"/>
            </p:cNvSpPr>
            <p:nvPr/>
          </p:nvSpPr>
          <p:spPr bwMode="auto">
            <a:xfrm>
              <a:off x="648" y="2834"/>
              <a:ext cx="360" cy="359"/>
            </a:xfrm>
            <a:prstGeom prst="ellipse">
              <a:avLst/>
            </a:prstGeom>
            <a:noFill/>
            <a:ln w="12700">
              <a:solidFill>
                <a:schemeClr val="tx1"/>
              </a:solidFill>
              <a:round/>
              <a:headEnd/>
              <a:tailEnd/>
            </a:ln>
          </p:spPr>
          <p:txBody>
            <a:bodyPr wrap="none" anchor="ctr"/>
            <a:lstStyle/>
            <a:p>
              <a:endParaRPr lang="en-US"/>
            </a:p>
          </p:txBody>
        </p:sp>
        <p:sp>
          <p:nvSpPr>
            <p:cNvPr id="26666" name="Rectangle 63"/>
            <p:cNvSpPr>
              <a:spLocks noChangeArrowheads="1"/>
            </p:cNvSpPr>
            <p:nvPr/>
          </p:nvSpPr>
          <p:spPr bwMode="auto">
            <a:xfrm>
              <a:off x="717" y="2887"/>
              <a:ext cx="255" cy="288"/>
            </a:xfrm>
            <a:prstGeom prst="rect">
              <a:avLst/>
            </a:prstGeom>
            <a:noFill/>
            <a:ln w="9525">
              <a:noFill/>
              <a:miter lim="800000"/>
              <a:headEnd/>
              <a:tailEnd/>
            </a:ln>
          </p:spPr>
          <p:txBody>
            <a:bodyPr wrap="none" lIns="92075" tIns="46038" rIns="92075" bIns="46038">
              <a:spAutoFit/>
            </a:bodyPr>
            <a:lstStyle/>
            <a:p>
              <a:pPr eaLnBrk="0" hangingPunct="0"/>
              <a:r>
                <a:rPr lang="en-US" altLang="zh-TW" sz="2400"/>
                <a:t>D</a:t>
              </a:r>
            </a:p>
          </p:txBody>
        </p:sp>
      </p:grpSp>
      <p:sp>
        <p:nvSpPr>
          <p:cNvPr id="26658" name="Line 64"/>
          <p:cNvSpPr>
            <a:spLocks noChangeShapeType="1"/>
          </p:cNvSpPr>
          <p:nvPr/>
        </p:nvSpPr>
        <p:spPr bwMode="auto">
          <a:xfrm flipH="1">
            <a:off x="1831975" y="3273425"/>
            <a:ext cx="138113" cy="3381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59" name="Line 65"/>
          <p:cNvSpPr>
            <a:spLocks noChangeShapeType="1"/>
          </p:cNvSpPr>
          <p:nvPr/>
        </p:nvSpPr>
        <p:spPr bwMode="auto">
          <a:xfrm flipH="1">
            <a:off x="1544638" y="4205288"/>
            <a:ext cx="168275" cy="292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6660" name="Text Box 66"/>
          <p:cNvSpPr txBox="1">
            <a:spLocks noChangeArrowheads="1"/>
          </p:cNvSpPr>
          <p:nvPr/>
        </p:nvSpPr>
        <p:spPr bwMode="auto">
          <a:xfrm>
            <a:off x="4918075" y="1774825"/>
            <a:ext cx="336550" cy="457200"/>
          </a:xfrm>
          <a:prstGeom prst="rect">
            <a:avLst/>
          </a:prstGeom>
          <a:noFill/>
          <a:ln w="9525">
            <a:noFill/>
            <a:miter lim="800000"/>
            <a:headEnd/>
            <a:tailEnd/>
          </a:ln>
        </p:spPr>
        <p:txBody>
          <a:bodyPr wrap="none">
            <a:spAutoFit/>
          </a:bodyPr>
          <a:lstStyle/>
          <a:p>
            <a:pPr algn="ctr"/>
            <a:r>
              <a:rPr lang="en-US" altLang="zh-TW" sz="2400">
                <a:solidFill>
                  <a:srgbClr val="CC3300"/>
                </a:solidFill>
              </a:rPr>
              <a:t>1</a:t>
            </a:r>
          </a:p>
        </p:txBody>
      </p:sp>
      <p:sp>
        <p:nvSpPr>
          <p:cNvPr id="26661" name="Text Box 67"/>
          <p:cNvSpPr txBox="1">
            <a:spLocks noChangeArrowheads="1"/>
          </p:cNvSpPr>
          <p:nvPr/>
        </p:nvSpPr>
        <p:spPr bwMode="auto">
          <a:xfrm>
            <a:off x="4956175" y="2803525"/>
            <a:ext cx="336550" cy="457200"/>
          </a:xfrm>
          <a:prstGeom prst="rect">
            <a:avLst/>
          </a:prstGeom>
          <a:noFill/>
          <a:ln w="9525">
            <a:noFill/>
            <a:miter lim="800000"/>
            <a:headEnd/>
            <a:tailEnd/>
          </a:ln>
        </p:spPr>
        <p:txBody>
          <a:bodyPr wrap="none">
            <a:spAutoFit/>
          </a:bodyPr>
          <a:lstStyle/>
          <a:p>
            <a:r>
              <a:rPr lang="en-US" altLang="zh-TW" sz="2400">
                <a:solidFill>
                  <a:srgbClr val="CC3300"/>
                </a:solidFill>
              </a:rPr>
              <a:t>2</a:t>
            </a:r>
          </a:p>
        </p:txBody>
      </p:sp>
      <p:sp>
        <p:nvSpPr>
          <p:cNvPr id="26662" name="Text Box 68"/>
          <p:cNvSpPr txBox="1">
            <a:spLocks noChangeArrowheads="1"/>
          </p:cNvSpPr>
          <p:nvPr/>
        </p:nvSpPr>
        <p:spPr bwMode="auto">
          <a:xfrm>
            <a:off x="4956175" y="3984625"/>
            <a:ext cx="336550" cy="457200"/>
          </a:xfrm>
          <a:prstGeom prst="rect">
            <a:avLst/>
          </a:prstGeom>
          <a:noFill/>
          <a:ln w="9525">
            <a:noFill/>
            <a:miter lim="800000"/>
            <a:headEnd/>
            <a:tailEnd/>
          </a:ln>
        </p:spPr>
        <p:txBody>
          <a:bodyPr wrap="none">
            <a:spAutoFit/>
          </a:bodyPr>
          <a:lstStyle/>
          <a:p>
            <a:r>
              <a:rPr lang="en-US" altLang="zh-TW" sz="2400">
                <a:solidFill>
                  <a:srgbClr val="CC3300"/>
                </a:solidFill>
              </a:rPr>
              <a:t>3</a:t>
            </a:r>
          </a:p>
        </p:txBody>
      </p:sp>
      <p:sp>
        <p:nvSpPr>
          <p:cNvPr id="26663" name="Text Box 69"/>
          <p:cNvSpPr txBox="1">
            <a:spLocks noChangeArrowheads="1"/>
          </p:cNvSpPr>
          <p:nvPr/>
        </p:nvSpPr>
        <p:spPr bwMode="auto">
          <a:xfrm>
            <a:off x="4098925" y="5222875"/>
            <a:ext cx="336550" cy="457200"/>
          </a:xfrm>
          <a:prstGeom prst="rect">
            <a:avLst/>
          </a:prstGeom>
          <a:noFill/>
          <a:ln w="9525">
            <a:noFill/>
            <a:miter lim="800000"/>
            <a:headEnd/>
            <a:tailEnd/>
          </a:ln>
        </p:spPr>
        <p:txBody>
          <a:bodyPr wrap="none">
            <a:spAutoFit/>
          </a:bodyPr>
          <a:lstStyle/>
          <a:p>
            <a:r>
              <a:rPr lang="en-US" altLang="zh-TW" sz="2400">
                <a:solidFill>
                  <a:srgbClr val="CC3300"/>
                </a:solidFill>
              </a:rPr>
              <a:t>4</a:t>
            </a:r>
          </a:p>
        </p:txBody>
      </p:sp>
      <p:sp>
        <p:nvSpPr>
          <p:cNvPr id="26664" name="Text Box 70"/>
          <p:cNvSpPr txBox="1">
            <a:spLocks noChangeArrowheads="1"/>
          </p:cNvSpPr>
          <p:nvPr/>
        </p:nvSpPr>
        <p:spPr bwMode="auto">
          <a:xfrm>
            <a:off x="2155825" y="5565775"/>
            <a:ext cx="336550" cy="457200"/>
          </a:xfrm>
          <a:prstGeom prst="rect">
            <a:avLst/>
          </a:prstGeom>
          <a:noFill/>
          <a:ln w="9525">
            <a:noFill/>
            <a:miter lim="800000"/>
            <a:headEnd/>
            <a:tailEnd/>
          </a:ln>
        </p:spPr>
        <p:txBody>
          <a:bodyPr wrap="none">
            <a:spAutoFit/>
          </a:bodyPr>
          <a:lstStyle/>
          <a:p>
            <a:r>
              <a:rPr lang="en-US" altLang="zh-TW" sz="2400">
                <a:solidFill>
                  <a:srgbClr val="CC3300"/>
                </a:solidFill>
              </a:rPr>
              <a:t>5</a:t>
            </a:r>
          </a:p>
        </p:txBody>
      </p:sp>
      <p:sp>
        <p:nvSpPr>
          <p:cNvPr id="72" name="TextBox 71"/>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336320" y="-2286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smtClean="0">
                <a:solidFill>
                  <a:schemeClr val="tx1"/>
                </a:solidFill>
              </a:rPr>
              <a:t>Introduction </a:t>
            </a:r>
            <a:endParaRPr lang="en-GB" b="0" dirty="0">
              <a:solidFill>
                <a:schemeClr val="tx1"/>
              </a:solidFill>
            </a:endParaRPr>
          </a:p>
        </p:txBody>
      </p:sp>
      <p:sp>
        <p:nvSpPr>
          <p:cNvPr id="5122" name="Rectangle 2"/>
          <p:cNvSpPr>
            <a:spLocks noGrp="1" noChangeArrowheads="1"/>
          </p:cNvSpPr>
          <p:nvPr>
            <p:ph idx="1"/>
          </p:nvPr>
        </p:nvSpPr>
        <p:spPr>
          <a:xfrm>
            <a:off x="1066800" y="990600"/>
            <a:ext cx="8077200" cy="5486400"/>
          </a:xfrm>
          <a:ln/>
        </p:spPr>
        <p:txBody>
          <a:bodyPr lIns="82945" tIns="41473" rIns="82945" bIns="41473">
            <a:normAutofit fontScale="85000" lnSpcReduction="20000"/>
          </a:bodyPr>
          <a:lstStyle/>
          <a:p>
            <a:pPr fontAlgn="auto">
              <a:lnSpc>
                <a:spcPct val="90000"/>
              </a:lnSpc>
              <a:spcAft>
                <a:spcPts val="0"/>
              </a:spcAft>
              <a:buFontTx/>
              <a:buNone/>
              <a:defRPr/>
            </a:pPr>
            <a:r>
              <a:rPr lang="en-GB" dirty="0" smtClean="0"/>
              <a:t>Tree is one of the most important non-linear data structures in computing. It allows us to implement faster algorithms( compared with algorithms using linear data structures).</a:t>
            </a:r>
          </a:p>
          <a:p>
            <a:pPr fontAlgn="auto">
              <a:lnSpc>
                <a:spcPct val="90000"/>
              </a:lnSpc>
              <a:spcAft>
                <a:spcPts val="0"/>
              </a:spcAft>
              <a:buFontTx/>
              <a:buNone/>
              <a:defRPr/>
            </a:pPr>
            <a:endParaRPr lang="en-GB" dirty="0" smtClean="0"/>
          </a:p>
          <a:p>
            <a:pPr fontAlgn="auto">
              <a:lnSpc>
                <a:spcPct val="90000"/>
              </a:lnSpc>
              <a:spcAft>
                <a:spcPts val="0"/>
              </a:spcAft>
              <a:buFontTx/>
              <a:buNone/>
              <a:defRPr/>
            </a:pPr>
            <a:r>
              <a:rPr lang="en-GB" i="1" dirty="0" smtClean="0"/>
              <a:t>Application areas are :</a:t>
            </a:r>
          </a:p>
          <a:p>
            <a:pPr fontAlgn="auto">
              <a:lnSpc>
                <a:spcPct val="90000"/>
              </a:lnSpc>
              <a:spcAft>
                <a:spcPts val="0"/>
              </a:spcAft>
              <a:buFontTx/>
              <a:buNone/>
              <a:defRPr/>
            </a:pPr>
            <a:endParaRPr lang="en-GB" i="1" dirty="0" smtClean="0"/>
          </a:p>
          <a:p>
            <a:pPr fontAlgn="auto">
              <a:lnSpc>
                <a:spcPct val="90000"/>
              </a:lnSpc>
              <a:spcAft>
                <a:spcPts val="0"/>
              </a:spcAft>
              <a:buFont typeface="Arial" pitchFamily="34" charset="0"/>
              <a:buChar char="•"/>
              <a:defRPr/>
            </a:pPr>
            <a:r>
              <a:rPr lang="en-GB" dirty="0"/>
              <a:t>A popular one is the directory structure in many common operating systems, including </a:t>
            </a:r>
            <a:r>
              <a:rPr lang="en-GB" dirty="0" smtClean="0"/>
              <a:t>Unix </a:t>
            </a:r>
            <a:r>
              <a:rPr lang="en-GB" dirty="0"/>
              <a:t>and </a:t>
            </a:r>
            <a:r>
              <a:rPr lang="en-GB" dirty="0" smtClean="0"/>
              <a:t>DOS etc.</a:t>
            </a:r>
            <a:endParaRPr lang="en-GB" dirty="0"/>
          </a:p>
          <a:p>
            <a:pPr marL="0" indent="0" fontAlgn="auto">
              <a:lnSpc>
                <a:spcPct val="90000"/>
              </a:lnSpc>
              <a:spcAft>
                <a:spcPts val="0"/>
              </a:spcAft>
              <a:buNone/>
              <a:defRPr/>
            </a:pPr>
            <a:r>
              <a:rPr lang="en-GB" dirty="0"/>
              <a:t> </a:t>
            </a:r>
            <a:r>
              <a:rPr lang="en-GB" dirty="0" smtClean="0"/>
              <a:t>   Almost all operating systems store files in trees  	or  tree like structures.</a:t>
            </a:r>
          </a:p>
          <a:p>
            <a:pPr fontAlgn="auto">
              <a:lnSpc>
                <a:spcPct val="90000"/>
              </a:lnSpc>
              <a:spcAft>
                <a:spcPts val="0"/>
              </a:spcAft>
              <a:buFont typeface="Arial" pitchFamily="34" charset="0"/>
              <a:buChar char="•"/>
              <a:defRPr/>
            </a:pPr>
            <a:r>
              <a:rPr lang="en-GB" dirty="0" smtClean="0"/>
              <a:t>Compiler Design/Text processing </a:t>
            </a:r>
          </a:p>
          <a:p>
            <a:pPr fontAlgn="auto">
              <a:lnSpc>
                <a:spcPct val="90000"/>
              </a:lnSpc>
              <a:spcAft>
                <a:spcPts val="0"/>
              </a:spcAft>
              <a:buFont typeface="Arial" pitchFamily="34" charset="0"/>
              <a:buChar char="•"/>
              <a:defRPr/>
            </a:pPr>
            <a:r>
              <a:rPr lang="en-GB" dirty="0" smtClean="0"/>
              <a:t>Searching Algorithms</a:t>
            </a:r>
          </a:p>
          <a:p>
            <a:pPr fontAlgn="auto">
              <a:lnSpc>
                <a:spcPct val="90000"/>
              </a:lnSpc>
              <a:spcAft>
                <a:spcPts val="0"/>
              </a:spcAft>
              <a:buFont typeface="Arial" pitchFamily="34" charset="0"/>
              <a:buChar char="•"/>
              <a:defRPr/>
            </a:pPr>
            <a:r>
              <a:rPr lang="en-GB" dirty="0" smtClean="0"/>
              <a:t>Evaluating a mathematical expression.</a:t>
            </a:r>
          </a:p>
          <a:p>
            <a:pPr fontAlgn="auto">
              <a:lnSpc>
                <a:spcPct val="90000"/>
              </a:lnSpc>
              <a:spcAft>
                <a:spcPts val="0"/>
              </a:spcAft>
              <a:buFont typeface="Arial" pitchFamily="34" charset="0"/>
              <a:buChar char="•"/>
              <a:defRPr/>
            </a:pPr>
            <a:r>
              <a:rPr lang="en-GB" dirty="0" smtClean="0"/>
              <a:t>Analysis of electrical circuits.</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1143000" y="76200"/>
            <a:ext cx="7772400" cy="1143000"/>
          </a:xfrm>
        </p:spPr>
        <p:txBody>
          <a:bodyPr/>
          <a:lstStyle/>
          <a:p>
            <a:r>
              <a:rPr lang="en-US" b="1" dirty="0"/>
              <a:t>Trees</a:t>
            </a:r>
          </a:p>
        </p:txBody>
      </p:sp>
      <p:sp>
        <p:nvSpPr>
          <p:cNvPr id="465923" name="Rectangle 3"/>
          <p:cNvSpPr>
            <a:spLocks noGrp="1" noChangeArrowheads="1"/>
          </p:cNvSpPr>
          <p:nvPr>
            <p:ph idx="1"/>
          </p:nvPr>
        </p:nvSpPr>
        <p:spPr>
          <a:xfrm>
            <a:off x="1219200" y="1219200"/>
            <a:ext cx="7772400" cy="4114800"/>
          </a:xfrm>
        </p:spPr>
        <p:txBody>
          <a:bodyPr/>
          <a:lstStyle/>
          <a:p>
            <a:r>
              <a:rPr lang="da-DK" dirty="0"/>
              <a:t>A</a:t>
            </a:r>
            <a:r>
              <a:rPr lang="en-US" dirty="0"/>
              <a:t> </a:t>
            </a:r>
            <a:r>
              <a:rPr lang="en-US" b="1" dirty="0"/>
              <a:t>rooted tree</a:t>
            </a:r>
            <a:r>
              <a:rPr lang="en-US" dirty="0"/>
              <a:t> is a connected, acyclic, undirected graph</a:t>
            </a:r>
          </a:p>
        </p:txBody>
      </p:sp>
      <p:sp>
        <p:nvSpPr>
          <p:cNvPr id="6" name="Slide Number Placeholder 5"/>
          <p:cNvSpPr>
            <a:spLocks noGrp="1"/>
          </p:cNvSpPr>
          <p:nvPr>
            <p:ph type="sldNum" sz="quarter" idx="12"/>
          </p:nvPr>
        </p:nvSpPr>
        <p:spPr/>
        <p:txBody>
          <a:bodyPr/>
          <a:lstStyle/>
          <a:p>
            <a:fld id="{08913774-47AE-45A7-B148-F59FD4E836E4}" type="slidenum">
              <a:rPr lang="en-US">
                <a:solidFill>
                  <a:srgbClr val="000000"/>
                </a:solidFill>
              </a:rPr>
              <a:pPr/>
              <a:t>20</a:t>
            </a:fld>
            <a:endParaRPr lang="en-US">
              <a:solidFill>
                <a:srgbClr val="000000"/>
              </a:solidFill>
            </a:endParaRPr>
          </a:p>
        </p:txBody>
      </p:sp>
      <p:graphicFrame>
        <p:nvGraphicFramePr>
          <p:cNvPr id="465924" name="Object 4"/>
          <p:cNvGraphicFramePr>
            <a:graphicFrameLocks noChangeAspect="1"/>
          </p:cNvGraphicFramePr>
          <p:nvPr/>
        </p:nvGraphicFramePr>
        <p:xfrm>
          <a:off x="2555875" y="2571750"/>
          <a:ext cx="4791075" cy="3924300"/>
        </p:xfrm>
        <a:graphic>
          <a:graphicData uri="http://schemas.openxmlformats.org/presentationml/2006/ole">
            <mc:AlternateContent xmlns:mc="http://schemas.openxmlformats.org/markup-compatibility/2006">
              <mc:Choice xmlns:v="urn:schemas-microsoft-com:vml" Requires="v">
                <p:oleObj spid="_x0000_s145414" name="Photo Editor Photo" r:id="rId3" imgW="4791744" imgH="3924848" progId="">
                  <p:embed/>
                </p:oleObj>
              </mc:Choice>
              <mc:Fallback>
                <p:oleObj name="Photo Editor Photo" r:id="rId3" imgW="4791744" imgH="3924848"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571750"/>
                        <a:ext cx="479107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3683820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1219200" y="-21021"/>
            <a:ext cx="7772400" cy="1143000"/>
          </a:xfrm>
        </p:spPr>
        <p:txBody>
          <a:bodyPr/>
          <a:lstStyle/>
          <a:p>
            <a:r>
              <a:rPr lang="en-US" b="1" dirty="0" smtClean="0"/>
              <a:t>Trees</a:t>
            </a:r>
            <a:endParaRPr lang="en-US" b="1" dirty="0"/>
          </a:p>
        </p:txBody>
      </p:sp>
      <p:graphicFrame>
        <p:nvGraphicFramePr>
          <p:cNvPr id="466947" name="Object 3"/>
          <p:cNvGraphicFramePr>
            <a:graphicFrameLocks noGrp="1" noChangeAspect="1"/>
          </p:cNvGraphicFramePr>
          <p:nvPr>
            <p:ph idx="1"/>
          </p:nvPr>
        </p:nvGraphicFramePr>
        <p:xfrm>
          <a:off x="1143000" y="3962400"/>
          <a:ext cx="4800600" cy="2752761"/>
        </p:xfrm>
        <a:graphic>
          <a:graphicData uri="http://schemas.openxmlformats.org/presentationml/2006/ole">
            <mc:AlternateContent xmlns:mc="http://schemas.openxmlformats.org/markup-compatibility/2006">
              <mc:Choice xmlns:v="urn:schemas-microsoft-com:vml" Requires="v">
                <p:oleObj spid="_x0000_s146438" name="Photo Editor Photo" r:id="rId3" imgW="7059010" imgH="4048690" progId="">
                  <p:embed/>
                </p:oleObj>
              </mc:Choice>
              <mc:Fallback>
                <p:oleObj name="Photo Editor Photo" r:id="rId3" imgW="7059010" imgH="4048690" progId="">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62400"/>
                        <a:ext cx="4800600" cy="27527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83AF9C39-4328-4065-9C38-F1E984CE253A}" type="slidenum">
              <a:rPr lang="en-US">
                <a:solidFill>
                  <a:srgbClr val="000000"/>
                </a:solidFill>
              </a:rPr>
              <a:pPr/>
              <a:t>21</a:t>
            </a:fld>
            <a:endParaRPr lang="en-US">
              <a:solidFill>
                <a:srgbClr val="000000"/>
              </a:solidFill>
            </a:endParaRPr>
          </a:p>
        </p:txBody>
      </p:sp>
      <p:sp>
        <p:nvSpPr>
          <p:cNvPr id="466948" name="Rectangle 4"/>
          <p:cNvSpPr>
            <a:spLocks noGrp="1" noChangeArrowheads="1"/>
          </p:cNvSpPr>
          <p:nvPr>
            <p:ph type="body" idx="4294967295"/>
          </p:nvPr>
        </p:nvSpPr>
        <p:spPr>
          <a:xfrm>
            <a:off x="785813" y="1143000"/>
            <a:ext cx="8358187" cy="3733800"/>
          </a:xfrm>
        </p:spPr>
        <p:txBody>
          <a:bodyPr/>
          <a:lstStyle/>
          <a:p>
            <a:r>
              <a:rPr lang="en-US" sz="2800" b="1" i="1" dirty="0">
                <a:solidFill>
                  <a:srgbClr val="0000FF"/>
                </a:solidFill>
              </a:rPr>
              <a:t>A </a:t>
            </a:r>
            <a:r>
              <a:rPr lang="en-US" sz="2800" b="1" dirty="0">
                <a:solidFill>
                  <a:srgbClr val="000000"/>
                </a:solidFill>
              </a:rPr>
              <a:t>is the </a:t>
            </a:r>
            <a:r>
              <a:rPr lang="en-US" sz="2800" b="1" i="1" dirty="0">
                <a:solidFill>
                  <a:srgbClr val="0000FF"/>
                </a:solidFill>
              </a:rPr>
              <a:t>root </a:t>
            </a:r>
            <a:r>
              <a:rPr lang="en-US" sz="2800" b="1" dirty="0">
                <a:solidFill>
                  <a:srgbClr val="000000"/>
                </a:solidFill>
              </a:rPr>
              <a:t>node.</a:t>
            </a:r>
          </a:p>
          <a:p>
            <a:r>
              <a:rPr lang="en-US" sz="2800" b="1" i="1" dirty="0">
                <a:solidFill>
                  <a:srgbClr val="0000FF"/>
                </a:solidFill>
              </a:rPr>
              <a:t>B </a:t>
            </a:r>
            <a:r>
              <a:rPr lang="en-US" sz="2800" b="1" dirty="0">
                <a:solidFill>
                  <a:srgbClr val="000000"/>
                </a:solidFill>
              </a:rPr>
              <a:t>is the </a:t>
            </a:r>
            <a:r>
              <a:rPr lang="en-US" sz="2800" b="1" i="1" dirty="0">
                <a:solidFill>
                  <a:srgbClr val="0000FF"/>
                </a:solidFill>
              </a:rPr>
              <a:t>parent </a:t>
            </a:r>
            <a:r>
              <a:rPr lang="en-US" sz="2800" b="1" dirty="0">
                <a:solidFill>
                  <a:srgbClr val="000000"/>
                </a:solidFill>
              </a:rPr>
              <a:t>of D and E. </a:t>
            </a:r>
            <a:r>
              <a:rPr lang="en-US" sz="2800" b="1" i="1" dirty="0">
                <a:solidFill>
                  <a:srgbClr val="0000FF"/>
                </a:solidFill>
              </a:rPr>
              <a:t>A </a:t>
            </a:r>
            <a:r>
              <a:rPr lang="en-US" sz="2800" b="1" dirty="0"/>
              <a:t>is </a:t>
            </a:r>
            <a:r>
              <a:rPr lang="en-US" sz="2800" b="1" i="1" dirty="0">
                <a:solidFill>
                  <a:srgbClr val="3333CC"/>
                </a:solidFill>
              </a:rPr>
              <a:t>ancestor </a:t>
            </a:r>
            <a:r>
              <a:rPr lang="en-US" sz="2800" b="1" dirty="0"/>
              <a:t>of D and E</a:t>
            </a:r>
            <a:r>
              <a:rPr lang="en-US" sz="2800" b="1" dirty="0">
                <a:solidFill>
                  <a:srgbClr val="000000"/>
                </a:solidFill>
              </a:rPr>
              <a:t>. D and E are </a:t>
            </a:r>
            <a:r>
              <a:rPr lang="en-US" sz="2800" b="1" i="1" dirty="0">
                <a:solidFill>
                  <a:srgbClr val="3333CC"/>
                </a:solidFill>
              </a:rPr>
              <a:t>descendants </a:t>
            </a:r>
            <a:r>
              <a:rPr lang="en-US" sz="2800" b="1" dirty="0"/>
              <a:t>of </a:t>
            </a:r>
            <a:r>
              <a:rPr lang="en-US" sz="2800" b="1" i="1" dirty="0">
                <a:solidFill>
                  <a:srgbClr val="0000FF"/>
                </a:solidFill>
              </a:rPr>
              <a:t>A</a:t>
            </a:r>
            <a:r>
              <a:rPr lang="en-US" sz="2800" b="1" dirty="0"/>
              <a:t>.</a:t>
            </a:r>
            <a:endParaRPr lang="en-US" sz="2800" b="1" i="1" dirty="0"/>
          </a:p>
          <a:p>
            <a:r>
              <a:rPr lang="en-US" sz="2800" b="1" i="1" dirty="0">
                <a:solidFill>
                  <a:srgbClr val="0000FF"/>
                </a:solidFill>
              </a:rPr>
              <a:t>C </a:t>
            </a:r>
            <a:r>
              <a:rPr lang="en-US" sz="2800" b="1" dirty="0">
                <a:solidFill>
                  <a:srgbClr val="000000"/>
                </a:solidFill>
              </a:rPr>
              <a:t>is the </a:t>
            </a:r>
            <a:r>
              <a:rPr lang="en-US" sz="2800" b="1" i="1" dirty="0">
                <a:solidFill>
                  <a:srgbClr val="0000FF"/>
                </a:solidFill>
              </a:rPr>
              <a:t>sibling </a:t>
            </a:r>
            <a:r>
              <a:rPr lang="en-US" sz="2800" b="1" dirty="0">
                <a:solidFill>
                  <a:srgbClr val="000000"/>
                </a:solidFill>
              </a:rPr>
              <a:t>of B</a:t>
            </a:r>
          </a:p>
          <a:p>
            <a:r>
              <a:rPr lang="en-US" sz="2800" b="1" i="1" dirty="0">
                <a:solidFill>
                  <a:srgbClr val="0000FF"/>
                </a:solidFill>
              </a:rPr>
              <a:t>D </a:t>
            </a:r>
            <a:r>
              <a:rPr lang="en-US" sz="2800" b="1" dirty="0">
                <a:solidFill>
                  <a:srgbClr val="000000"/>
                </a:solidFill>
              </a:rPr>
              <a:t>and </a:t>
            </a:r>
            <a:r>
              <a:rPr lang="en-US" sz="2800" b="1" i="1" dirty="0">
                <a:solidFill>
                  <a:srgbClr val="0000FF"/>
                </a:solidFill>
              </a:rPr>
              <a:t>E </a:t>
            </a:r>
            <a:r>
              <a:rPr lang="en-US" sz="2800" b="1" dirty="0">
                <a:solidFill>
                  <a:srgbClr val="000000"/>
                </a:solidFill>
              </a:rPr>
              <a:t>are the </a:t>
            </a:r>
            <a:r>
              <a:rPr lang="en-US" sz="2800" b="1" i="1" dirty="0">
                <a:solidFill>
                  <a:srgbClr val="0000FF"/>
                </a:solidFill>
              </a:rPr>
              <a:t>children </a:t>
            </a:r>
            <a:r>
              <a:rPr lang="en-US" sz="2800" b="1" dirty="0">
                <a:solidFill>
                  <a:srgbClr val="000000"/>
                </a:solidFill>
              </a:rPr>
              <a:t>of B.</a:t>
            </a:r>
          </a:p>
          <a:p>
            <a:r>
              <a:rPr lang="en-US" sz="2800" b="1" i="1" dirty="0">
                <a:solidFill>
                  <a:srgbClr val="0A9A0A"/>
                </a:solidFill>
              </a:rPr>
              <a:t>D, E, F, G, I</a:t>
            </a:r>
            <a:r>
              <a:rPr lang="en-US" sz="2800" b="1" dirty="0">
                <a:solidFill>
                  <a:srgbClr val="000000"/>
                </a:solidFill>
              </a:rPr>
              <a:t> are </a:t>
            </a:r>
            <a:r>
              <a:rPr lang="en-US" sz="2800" b="1" i="1" dirty="0">
                <a:solidFill>
                  <a:srgbClr val="0A9A0A"/>
                </a:solidFill>
              </a:rPr>
              <a:t>leaves</a:t>
            </a:r>
            <a:r>
              <a:rPr lang="en-US" sz="2800" b="1" dirty="0">
                <a:solidFill>
                  <a:srgbClr val="000000"/>
                </a:solidFill>
              </a:rPr>
              <a:t>.</a:t>
            </a:r>
          </a:p>
        </p:txBody>
      </p:sp>
      <p:sp>
        <p:nvSpPr>
          <p:cNvPr id="7" name="TextBox 6"/>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20691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69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69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69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69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69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1219200" y="0"/>
            <a:ext cx="7772400" cy="1143000"/>
          </a:xfrm>
        </p:spPr>
        <p:txBody>
          <a:bodyPr/>
          <a:lstStyle/>
          <a:p>
            <a:r>
              <a:rPr lang="en-US" b="1" dirty="0" smtClean="0">
                <a:solidFill>
                  <a:srgbClr val="FF0000"/>
                </a:solidFill>
              </a:rPr>
              <a:t>Trees</a:t>
            </a:r>
            <a:endParaRPr lang="en-US" b="1" dirty="0">
              <a:solidFill>
                <a:srgbClr val="FF0000"/>
              </a:solidFill>
            </a:endParaRPr>
          </a:p>
        </p:txBody>
      </p:sp>
      <p:sp>
        <p:nvSpPr>
          <p:cNvPr id="467971" name="Rectangle 3"/>
          <p:cNvSpPr>
            <a:spLocks noGrp="1" noChangeArrowheads="1"/>
          </p:cNvSpPr>
          <p:nvPr>
            <p:ph idx="1"/>
          </p:nvPr>
        </p:nvSpPr>
        <p:spPr>
          <a:xfrm>
            <a:off x="1219200" y="1371600"/>
            <a:ext cx="7772400" cy="4114800"/>
          </a:xfrm>
        </p:spPr>
        <p:txBody>
          <a:bodyPr/>
          <a:lstStyle/>
          <a:p>
            <a:r>
              <a:rPr lang="en-US" b="1" i="1" dirty="0">
                <a:solidFill>
                  <a:srgbClr val="0000FF"/>
                </a:solidFill>
              </a:rPr>
              <a:t>A, B, C, H </a:t>
            </a:r>
            <a:r>
              <a:rPr lang="en-US" b="1" dirty="0">
                <a:solidFill>
                  <a:srgbClr val="000000"/>
                </a:solidFill>
              </a:rPr>
              <a:t>are </a:t>
            </a:r>
            <a:r>
              <a:rPr lang="en-US" b="1" i="1" dirty="0">
                <a:solidFill>
                  <a:srgbClr val="0000FF"/>
                </a:solidFill>
              </a:rPr>
              <a:t>internal nodes</a:t>
            </a:r>
            <a:endParaRPr lang="en-US" b="1" dirty="0">
              <a:solidFill>
                <a:srgbClr val="000000"/>
              </a:solidFill>
            </a:endParaRPr>
          </a:p>
          <a:p>
            <a:r>
              <a:rPr lang="en-US" b="1" dirty="0">
                <a:solidFill>
                  <a:srgbClr val="000000"/>
                </a:solidFill>
              </a:rPr>
              <a:t>The </a:t>
            </a:r>
            <a:r>
              <a:rPr lang="en-US" b="1" i="1" dirty="0">
                <a:solidFill>
                  <a:srgbClr val="FF0000"/>
                </a:solidFill>
              </a:rPr>
              <a:t>depth (level)</a:t>
            </a:r>
            <a:r>
              <a:rPr lang="en-US" b="1" dirty="0">
                <a:solidFill>
                  <a:srgbClr val="000000"/>
                </a:solidFill>
              </a:rPr>
              <a:t> of </a:t>
            </a:r>
            <a:r>
              <a:rPr lang="en-US" b="1" i="1" dirty="0">
                <a:solidFill>
                  <a:srgbClr val="0A9A0A"/>
                </a:solidFill>
              </a:rPr>
              <a:t>E </a:t>
            </a:r>
            <a:r>
              <a:rPr lang="en-US" b="1" dirty="0">
                <a:solidFill>
                  <a:srgbClr val="000000"/>
                </a:solidFill>
              </a:rPr>
              <a:t>is </a:t>
            </a:r>
            <a:r>
              <a:rPr lang="en-US" b="1" i="1" dirty="0">
                <a:solidFill>
                  <a:srgbClr val="FF0000"/>
                </a:solidFill>
              </a:rPr>
              <a:t>2</a:t>
            </a:r>
          </a:p>
          <a:p>
            <a:r>
              <a:rPr lang="en-US" b="1" dirty="0">
                <a:solidFill>
                  <a:srgbClr val="000000"/>
                </a:solidFill>
              </a:rPr>
              <a:t>The </a:t>
            </a:r>
            <a:r>
              <a:rPr lang="en-US" b="1" i="1" dirty="0">
                <a:solidFill>
                  <a:srgbClr val="FF0000"/>
                </a:solidFill>
              </a:rPr>
              <a:t>height </a:t>
            </a:r>
            <a:r>
              <a:rPr lang="en-US" b="1" dirty="0">
                <a:solidFill>
                  <a:srgbClr val="000000"/>
                </a:solidFill>
              </a:rPr>
              <a:t>of the tree is </a:t>
            </a:r>
            <a:r>
              <a:rPr lang="en-US" b="1" i="1" dirty="0">
                <a:solidFill>
                  <a:srgbClr val="FF0000"/>
                </a:solidFill>
              </a:rPr>
              <a:t>3</a:t>
            </a:r>
            <a:endParaRPr lang="en-US" b="1" dirty="0">
              <a:solidFill>
                <a:srgbClr val="000000"/>
              </a:solidFill>
            </a:endParaRPr>
          </a:p>
          <a:p>
            <a:r>
              <a:rPr lang="en-US" b="1" dirty="0">
                <a:solidFill>
                  <a:srgbClr val="000000"/>
                </a:solidFill>
              </a:rPr>
              <a:t>The </a:t>
            </a:r>
            <a:r>
              <a:rPr lang="en-US" b="1" i="1" dirty="0">
                <a:solidFill>
                  <a:srgbClr val="FF0000"/>
                </a:solidFill>
              </a:rPr>
              <a:t>degree </a:t>
            </a:r>
            <a:r>
              <a:rPr lang="en-US" b="1" dirty="0">
                <a:solidFill>
                  <a:srgbClr val="000000"/>
                </a:solidFill>
              </a:rPr>
              <a:t>of node </a:t>
            </a:r>
            <a:r>
              <a:rPr lang="en-US" b="1" i="1" dirty="0">
                <a:solidFill>
                  <a:srgbClr val="0000FF"/>
                </a:solidFill>
              </a:rPr>
              <a:t>B </a:t>
            </a:r>
            <a:r>
              <a:rPr lang="en-US" b="1" dirty="0">
                <a:solidFill>
                  <a:srgbClr val="000000"/>
                </a:solidFill>
              </a:rPr>
              <a:t>is </a:t>
            </a:r>
            <a:r>
              <a:rPr lang="en-US" b="1" i="1" dirty="0">
                <a:solidFill>
                  <a:srgbClr val="FF0000"/>
                </a:solidFill>
              </a:rPr>
              <a:t>2</a:t>
            </a:r>
          </a:p>
        </p:txBody>
      </p:sp>
      <p:sp>
        <p:nvSpPr>
          <p:cNvPr id="6" name="Slide Number Placeholder 5"/>
          <p:cNvSpPr>
            <a:spLocks noGrp="1"/>
          </p:cNvSpPr>
          <p:nvPr>
            <p:ph type="sldNum" sz="quarter" idx="12"/>
          </p:nvPr>
        </p:nvSpPr>
        <p:spPr/>
        <p:txBody>
          <a:bodyPr/>
          <a:lstStyle/>
          <a:p>
            <a:fld id="{D7589952-8E48-4171-91C1-A7D92E115061}" type="slidenum">
              <a:rPr lang="en-US">
                <a:solidFill>
                  <a:srgbClr val="000000"/>
                </a:solidFill>
              </a:rPr>
              <a:pPr/>
              <a:t>22</a:t>
            </a:fld>
            <a:endParaRPr lang="en-US">
              <a:solidFill>
                <a:srgbClr val="000000"/>
              </a:solidFill>
            </a:endParaRPr>
          </a:p>
        </p:txBody>
      </p:sp>
      <p:graphicFrame>
        <p:nvGraphicFramePr>
          <p:cNvPr id="467972" name="Object 4"/>
          <p:cNvGraphicFramePr>
            <a:graphicFrameLocks noChangeAspect="1"/>
          </p:cNvGraphicFramePr>
          <p:nvPr/>
        </p:nvGraphicFramePr>
        <p:xfrm>
          <a:off x="838200" y="4038600"/>
          <a:ext cx="4332288" cy="2484437"/>
        </p:xfrm>
        <a:graphic>
          <a:graphicData uri="http://schemas.openxmlformats.org/presentationml/2006/ole">
            <mc:AlternateContent xmlns:mc="http://schemas.openxmlformats.org/markup-compatibility/2006">
              <mc:Choice xmlns:v="urn:schemas-microsoft-com:vml" Requires="v">
                <p:oleObj spid="_x0000_s147462" name="Photo Editor Photo" r:id="rId3" imgW="7059010" imgH="4048690" progId="">
                  <p:embed/>
                </p:oleObj>
              </mc:Choice>
              <mc:Fallback>
                <p:oleObj name="Photo Editor Photo" r:id="rId3" imgW="7059010" imgH="404869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4332288"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4" descr="P453a"/>
          <p:cNvPicPr>
            <a:picLocks noChangeAspect="1" noChangeArrowheads="1"/>
          </p:cNvPicPr>
          <p:nvPr/>
        </p:nvPicPr>
        <p:blipFill>
          <a:blip r:embed="rId5" cstate="print"/>
          <a:srcRect/>
          <a:stretch>
            <a:fillRect/>
          </a:stretch>
        </p:blipFill>
        <p:spPr bwMode="auto">
          <a:xfrm>
            <a:off x="5334000" y="4114800"/>
            <a:ext cx="3200400" cy="2459038"/>
          </a:xfrm>
          <a:prstGeom prst="rect">
            <a:avLst/>
          </a:prstGeom>
          <a:noFill/>
        </p:spPr>
      </p:pic>
      <p:sp>
        <p:nvSpPr>
          <p:cNvPr id="8" name="TextBox 7"/>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24049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7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7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7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7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219200" y="152400"/>
            <a:ext cx="7772400" cy="1143000"/>
          </a:xfrm>
        </p:spPr>
        <p:txBody>
          <a:bodyPr/>
          <a:lstStyle/>
          <a:p>
            <a:r>
              <a:rPr lang="en-US" dirty="0"/>
              <a:t>Binary Tree</a:t>
            </a:r>
            <a:endParaRPr lang="en-GB" dirty="0"/>
          </a:p>
        </p:txBody>
      </p:sp>
      <p:sp>
        <p:nvSpPr>
          <p:cNvPr id="468995" name="Rectangle 3"/>
          <p:cNvSpPr>
            <a:spLocks noGrp="1" noChangeArrowheads="1"/>
          </p:cNvSpPr>
          <p:nvPr>
            <p:ph idx="1"/>
          </p:nvPr>
        </p:nvSpPr>
        <p:spPr>
          <a:xfrm>
            <a:off x="1143000" y="1371600"/>
            <a:ext cx="7772400" cy="4114800"/>
          </a:xfrm>
        </p:spPr>
        <p:txBody>
          <a:bodyPr/>
          <a:lstStyle/>
          <a:p>
            <a:r>
              <a:rPr lang="en-GB" b="1" dirty="0"/>
              <a:t>Binary tree:</a:t>
            </a:r>
            <a:r>
              <a:rPr lang="en-GB" b="1" i="1" dirty="0"/>
              <a:t> </a:t>
            </a:r>
            <a:r>
              <a:rPr lang="en-GB" dirty="0"/>
              <a:t>ordered tree with all internal nodes of</a:t>
            </a:r>
            <a:r>
              <a:rPr lang="en-US" dirty="0"/>
              <a:t> </a:t>
            </a:r>
            <a:r>
              <a:rPr lang="en-GB" b="1" dirty="0"/>
              <a:t>degree</a:t>
            </a:r>
            <a:r>
              <a:rPr lang="en-GB" b="1" i="1" dirty="0"/>
              <a:t> </a:t>
            </a:r>
            <a:r>
              <a:rPr lang="en-GB" dirty="0"/>
              <a:t>2</a:t>
            </a:r>
          </a:p>
        </p:txBody>
      </p:sp>
      <p:sp>
        <p:nvSpPr>
          <p:cNvPr id="6" name="Slide Number Placeholder 5"/>
          <p:cNvSpPr>
            <a:spLocks noGrp="1"/>
          </p:cNvSpPr>
          <p:nvPr>
            <p:ph type="sldNum" sz="quarter" idx="12"/>
          </p:nvPr>
        </p:nvSpPr>
        <p:spPr/>
        <p:txBody>
          <a:bodyPr/>
          <a:lstStyle/>
          <a:p>
            <a:fld id="{8833EBE5-8CFE-4454-859E-DC0E869734AE}" type="slidenum">
              <a:rPr lang="en-US">
                <a:solidFill>
                  <a:srgbClr val="000000"/>
                </a:solidFill>
              </a:rPr>
              <a:pPr/>
              <a:t>23</a:t>
            </a:fld>
            <a:endParaRPr lang="en-US">
              <a:solidFill>
                <a:srgbClr val="000000"/>
              </a:solidFill>
            </a:endParaRPr>
          </a:p>
        </p:txBody>
      </p:sp>
      <p:graphicFrame>
        <p:nvGraphicFramePr>
          <p:cNvPr id="468996" name="Object 4"/>
          <p:cNvGraphicFramePr>
            <a:graphicFrameLocks noChangeAspect="1"/>
          </p:cNvGraphicFramePr>
          <p:nvPr/>
        </p:nvGraphicFramePr>
        <p:xfrm>
          <a:off x="1995488" y="2576513"/>
          <a:ext cx="5562600" cy="3419475"/>
        </p:xfrm>
        <a:graphic>
          <a:graphicData uri="http://schemas.openxmlformats.org/presentationml/2006/ole">
            <mc:AlternateContent xmlns:mc="http://schemas.openxmlformats.org/markup-compatibility/2006">
              <mc:Choice xmlns:v="urn:schemas-microsoft-com:vml" Requires="v">
                <p:oleObj spid="_x0000_s148486" name="Photo Editor Photo" r:id="rId3" imgW="5563377" imgH="3419952" progId="">
                  <p:embed/>
                </p:oleObj>
              </mc:Choice>
              <mc:Fallback>
                <p:oleObj name="Photo Editor Photo" r:id="rId3" imgW="5563377" imgH="3419952"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2576513"/>
                        <a:ext cx="55626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1333182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112838" y="0"/>
            <a:ext cx="7772400" cy="1143000"/>
          </a:xfrm>
        </p:spPr>
        <p:txBody>
          <a:bodyPr/>
          <a:lstStyle/>
          <a:p>
            <a:r>
              <a:rPr lang="en-US" dirty="0"/>
              <a:t>Representing Rooted Trees</a:t>
            </a:r>
          </a:p>
        </p:txBody>
      </p:sp>
      <p:sp>
        <p:nvSpPr>
          <p:cNvPr id="477187" name="Rectangle 3"/>
          <p:cNvSpPr>
            <a:spLocks noGrp="1" noChangeArrowheads="1"/>
          </p:cNvSpPr>
          <p:nvPr>
            <p:ph idx="1"/>
          </p:nvPr>
        </p:nvSpPr>
        <p:spPr>
          <a:xfrm>
            <a:off x="596900" y="1638300"/>
            <a:ext cx="8358188" cy="2182813"/>
          </a:xfrm>
        </p:spPr>
        <p:txBody>
          <a:bodyPr/>
          <a:lstStyle/>
          <a:p>
            <a:r>
              <a:rPr lang="en-US" sz="2800" i="1"/>
              <a:t>BinaryTree</a:t>
            </a:r>
            <a:r>
              <a:rPr lang="en-US" sz="2800" b="1"/>
              <a:t>:</a:t>
            </a:r>
          </a:p>
          <a:p>
            <a:pPr lvl="1"/>
            <a:r>
              <a:rPr lang="en-US" sz="2400" b="1"/>
              <a:t>Parent: </a:t>
            </a:r>
            <a:r>
              <a:rPr lang="en-US" sz="2400" i="1"/>
              <a:t>BinaryTree</a:t>
            </a:r>
          </a:p>
          <a:p>
            <a:pPr lvl="1"/>
            <a:r>
              <a:rPr lang="en-US" sz="2400" b="1"/>
              <a:t>LeftChild: </a:t>
            </a:r>
            <a:r>
              <a:rPr lang="en-US" sz="2400" i="1"/>
              <a:t>BinaryTree</a:t>
            </a:r>
          </a:p>
          <a:p>
            <a:pPr lvl="1"/>
            <a:r>
              <a:rPr lang="en-US" sz="2400" b="1"/>
              <a:t>RightChild: </a:t>
            </a:r>
            <a:r>
              <a:rPr lang="en-US" sz="2400" i="1"/>
              <a:t>BinaryTree</a:t>
            </a:r>
            <a:r>
              <a:rPr lang="en-US" sz="2400" b="1"/>
              <a:t> </a:t>
            </a:r>
          </a:p>
        </p:txBody>
      </p:sp>
      <p:sp>
        <p:nvSpPr>
          <p:cNvPr id="70" name="Slide Number Placeholder 5"/>
          <p:cNvSpPr>
            <a:spLocks noGrp="1"/>
          </p:cNvSpPr>
          <p:nvPr>
            <p:ph type="sldNum" sz="quarter" idx="12"/>
          </p:nvPr>
        </p:nvSpPr>
        <p:spPr/>
        <p:txBody>
          <a:bodyPr/>
          <a:lstStyle/>
          <a:p>
            <a:fld id="{4EA4A9E1-5774-41B0-9A93-A80411EE41EE}" type="slidenum">
              <a:rPr lang="en-US">
                <a:solidFill>
                  <a:srgbClr val="000000"/>
                </a:solidFill>
              </a:rPr>
              <a:pPr/>
              <a:t>24</a:t>
            </a:fld>
            <a:endParaRPr lang="en-US">
              <a:solidFill>
                <a:srgbClr val="000000"/>
              </a:solidFill>
            </a:endParaRPr>
          </a:p>
        </p:txBody>
      </p:sp>
      <p:grpSp>
        <p:nvGrpSpPr>
          <p:cNvPr id="2" name="Group 7"/>
          <p:cNvGrpSpPr>
            <a:grpSpLocks/>
          </p:cNvGrpSpPr>
          <p:nvPr/>
        </p:nvGrpSpPr>
        <p:grpSpPr bwMode="auto">
          <a:xfrm>
            <a:off x="6296025" y="2619375"/>
            <a:ext cx="563563" cy="492125"/>
            <a:chOff x="3971" y="1883"/>
            <a:chExt cx="355" cy="310"/>
          </a:xfrm>
        </p:grpSpPr>
        <p:sp>
          <p:nvSpPr>
            <p:cNvPr id="477188" name="AutoShape 4"/>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189" name="Line 5"/>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190" name="Line 6"/>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3" name="Group 8"/>
          <p:cNvGrpSpPr>
            <a:grpSpLocks/>
          </p:cNvGrpSpPr>
          <p:nvPr/>
        </p:nvGrpSpPr>
        <p:grpSpPr bwMode="auto">
          <a:xfrm>
            <a:off x="5156200" y="3757613"/>
            <a:ext cx="563563" cy="492125"/>
            <a:chOff x="3971" y="1883"/>
            <a:chExt cx="355" cy="310"/>
          </a:xfrm>
        </p:grpSpPr>
        <p:sp>
          <p:nvSpPr>
            <p:cNvPr id="477193" name="AutoShape 9"/>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194" name="Line 10"/>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195" name="Line 11"/>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4" name="Group 12"/>
          <p:cNvGrpSpPr>
            <a:grpSpLocks/>
          </p:cNvGrpSpPr>
          <p:nvPr/>
        </p:nvGrpSpPr>
        <p:grpSpPr bwMode="auto">
          <a:xfrm>
            <a:off x="7308850" y="3748088"/>
            <a:ext cx="563563" cy="492125"/>
            <a:chOff x="3971" y="1883"/>
            <a:chExt cx="355" cy="310"/>
          </a:xfrm>
        </p:grpSpPr>
        <p:sp>
          <p:nvSpPr>
            <p:cNvPr id="477197" name="AutoShape 13"/>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198" name="Line 14"/>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199" name="Line 15"/>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5" name="Group 16"/>
          <p:cNvGrpSpPr>
            <a:grpSpLocks/>
          </p:cNvGrpSpPr>
          <p:nvPr/>
        </p:nvGrpSpPr>
        <p:grpSpPr bwMode="auto">
          <a:xfrm>
            <a:off x="4113213" y="4930775"/>
            <a:ext cx="563562" cy="492125"/>
            <a:chOff x="3971" y="1883"/>
            <a:chExt cx="355" cy="310"/>
          </a:xfrm>
        </p:grpSpPr>
        <p:sp>
          <p:nvSpPr>
            <p:cNvPr id="477201" name="AutoShape 17"/>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202" name="Line 18"/>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203" name="Line 19"/>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6" name="Group 20"/>
          <p:cNvGrpSpPr>
            <a:grpSpLocks/>
          </p:cNvGrpSpPr>
          <p:nvPr/>
        </p:nvGrpSpPr>
        <p:grpSpPr bwMode="auto">
          <a:xfrm>
            <a:off x="5897563" y="4951413"/>
            <a:ext cx="563562" cy="492125"/>
            <a:chOff x="3971" y="1883"/>
            <a:chExt cx="355" cy="310"/>
          </a:xfrm>
        </p:grpSpPr>
        <p:sp>
          <p:nvSpPr>
            <p:cNvPr id="477205" name="AutoShape 21"/>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206" name="Line 22"/>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207" name="Line 23"/>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7" name="Group 24"/>
          <p:cNvGrpSpPr>
            <a:grpSpLocks/>
          </p:cNvGrpSpPr>
          <p:nvPr/>
        </p:nvGrpSpPr>
        <p:grpSpPr bwMode="auto">
          <a:xfrm>
            <a:off x="8015288" y="4951413"/>
            <a:ext cx="563562" cy="492125"/>
            <a:chOff x="3971" y="1883"/>
            <a:chExt cx="355" cy="310"/>
          </a:xfrm>
        </p:grpSpPr>
        <p:sp>
          <p:nvSpPr>
            <p:cNvPr id="477209" name="AutoShape 25"/>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210" name="Line 26"/>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211" name="Line 27"/>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8" name="Group 28"/>
          <p:cNvGrpSpPr>
            <a:grpSpLocks/>
          </p:cNvGrpSpPr>
          <p:nvPr/>
        </p:nvGrpSpPr>
        <p:grpSpPr bwMode="auto">
          <a:xfrm>
            <a:off x="2968625" y="5937250"/>
            <a:ext cx="563563" cy="492125"/>
            <a:chOff x="3971" y="1883"/>
            <a:chExt cx="355" cy="310"/>
          </a:xfrm>
        </p:grpSpPr>
        <p:sp>
          <p:nvSpPr>
            <p:cNvPr id="477213" name="AutoShape 29"/>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214" name="Line 30"/>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215" name="Line 31"/>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9" name="Group 32"/>
          <p:cNvGrpSpPr>
            <a:grpSpLocks/>
          </p:cNvGrpSpPr>
          <p:nvPr/>
        </p:nvGrpSpPr>
        <p:grpSpPr bwMode="auto">
          <a:xfrm>
            <a:off x="4837113" y="5937250"/>
            <a:ext cx="563562" cy="492125"/>
            <a:chOff x="3971" y="1883"/>
            <a:chExt cx="355" cy="310"/>
          </a:xfrm>
        </p:grpSpPr>
        <p:sp>
          <p:nvSpPr>
            <p:cNvPr id="477217" name="AutoShape 33"/>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218" name="Line 34"/>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219" name="Line 35"/>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grpSp>
        <p:nvGrpSpPr>
          <p:cNvPr id="10" name="Group 36"/>
          <p:cNvGrpSpPr>
            <a:grpSpLocks/>
          </p:cNvGrpSpPr>
          <p:nvPr/>
        </p:nvGrpSpPr>
        <p:grpSpPr bwMode="auto">
          <a:xfrm>
            <a:off x="7243763" y="5937250"/>
            <a:ext cx="563562" cy="492125"/>
            <a:chOff x="3971" y="1883"/>
            <a:chExt cx="355" cy="310"/>
          </a:xfrm>
        </p:grpSpPr>
        <p:sp>
          <p:nvSpPr>
            <p:cNvPr id="477221" name="AutoShape 37"/>
            <p:cNvSpPr>
              <a:spLocks noChangeArrowheads="1"/>
            </p:cNvSpPr>
            <p:nvPr/>
          </p:nvSpPr>
          <p:spPr bwMode="auto">
            <a:xfrm>
              <a:off x="3977" y="1883"/>
              <a:ext cx="349" cy="310"/>
            </a:xfrm>
            <a:prstGeom prst="roundRect">
              <a:avLst>
                <a:gd name="adj" fmla="val 16667"/>
              </a:avLst>
            </a:prstGeom>
            <a:noFill/>
            <a:ln w="19050">
              <a:solidFill>
                <a:schemeClr val="tx1"/>
              </a:solidFill>
              <a:miter lim="800000"/>
              <a:headEnd/>
              <a:tailEnd/>
            </a:ln>
            <a:effectLst/>
          </p:spPr>
          <p:txBody>
            <a:bodyPr wrap="none" anchor="ctr"/>
            <a:lstStyle/>
            <a:p>
              <a:endParaRPr lang="en-US">
                <a:solidFill>
                  <a:srgbClr val="000000"/>
                </a:solidFill>
              </a:endParaRPr>
            </a:p>
          </p:txBody>
        </p:sp>
        <p:sp>
          <p:nvSpPr>
            <p:cNvPr id="477222" name="Line 38"/>
            <p:cNvSpPr>
              <a:spLocks noChangeShapeType="1"/>
            </p:cNvSpPr>
            <p:nvPr/>
          </p:nvSpPr>
          <p:spPr bwMode="auto">
            <a:xfrm>
              <a:off x="3971" y="2038"/>
              <a:ext cx="349" cy="0"/>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sp>
          <p:nvSpPr>
            <p:cNvPr id="477223" name="Line 39"/>
            <p:cNvSpPr>
              <a:spLocks noChangeShapeType="1"/>
            </p:cNvSpPr>
            <p:nvPr/>
          </p:nvSpPr>
          <p:spPr bwMode="auto">
            <a:xfrm>
              <a:off x="4162" y="2033"/>
              <a:ext cx="0" cy="155"/>
            </a:xfrm>
            <a:prstGeom prst="line">
              <a:avLst/>
            </a:prstGeom>
            <a:noFill/>
            <a:ln w="19050">
              <a:solidFill>
                <a:schemeClr val="tx1"/>
              </a:solidFill>
              <a:miter lim="800000"/>
              <a:headEnd/>
              <a:tailEnd/>
            </a:ln>
            <a:effectLst/>
          </p:spPr>
          <p:txBody>
            <a:bodyPr wrap="none"/>
            <a:lstStyle/>
            <a:p>
              <a:endParaRPr lang="en-US">
                <a:solidFill>
                  <a:srgbClr val="000000"/>
                </a:solidFill>
              </a:endParaRPr>
            </a:p>
          </p:txBody>
        </p:sp>
      </p:grpSp>
      <p:sp>
        <p:nvSpPr>
          <p:cNvPr id="477224" name="Line 40"/>
          <p:cNvSpPr>
            <a:spLocks noChangeShapeType="1"/>
          </p:cNvSpPr>
          <p:nvPr/>
        </p:nvSpPr>
        <p:spPr bwMode="auto">
          <a:xfrm>
            <a:off x="6075363" y="2092325"/>
            <a:ext cx="273050" cy="519113"/>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25" name="Line 41"/>
          <p:cNvSpPr>
            <a:spLocks noChangeShapeType="1"/>
          </p:cNvSpPr>
          <p:nvPr/>
        </p:nvSpPr>
        <p:spPr bwMode="auto">
          <a:xfrm flipH="1">
            <a:off x="5643563" y="2982913"/>
            <a:ext cx="798512" cy="765175"/>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26" name="Line 42"/>
          <p:cNvSpPr>
            <a:spLocks noChangeShapeType="1"/>
          </p:cNvSpPr>
          <p:nvPr/>
        </p:nvSpPr>
        <p:spPr bwMode="auto">
          <a:xfrm>
            <a:off x="6735763" y="2973388"/>
            <a:ext cx="641350" cy="800100"/>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27" name="Line 43"/>
          <p:cNvSpPr>
            <a:spLocks noChangeShapeType="1"/>
          </p:cNvSpPr>
          <p:nvPr/>
        </p:nvSpPr>
        <p:spPr bwMode="auto">
          <a:xfrm flipV="1">
            <a:off x="5424488" y="3040063"/>
            <a:ext cx="863600" cy="835025"/>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28" name="Line 44"/>
          <p:cNvSpPr>
            <a:spLocks noChangeShapeType="1"/>
          </p:cNvSpPr>
          <p:nvPr/>
        </p:nvSpPr>
        <p:spPr bwMode="auto">
          <a:xfrm flipH="1" flipV="1">
            <a:off x="6872288" y="2946400"/>
            <a:ext cx="736600" cy="896938"/>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29" name="Line 45"/>
          <p:cNvSpPr>
            <a:spLocks noChangeShapeType="1"/>
          </p:cNvSpPr>
          <p:nvPr/>
        </p:nvSpPr>
        <p:spPr bwMode="auto">
          <a:xfrm flipH="1">
            <a:off x="4532313" y="4148138"/>
            <a:ext cx="798512" cy="765175"/>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0" name="Line 46"/>
          <p:cNvSpPr>
            <a:spLocks noChangeShapeType="1"/>
          </p:cNvSpPr>
          <p:nvPr/>
        </p:nvSpPr>
        <p:spPr bwMode="auto">
          <a:xfrm flipV="1">
            <a:off x="4313238" y="4205288"/>
            <a:ext cx="863600" cy="835025"/>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1" name="Line 47"/>
          <p:cNvSpPr>
            <a:spLocks noChangeShapeType="1"/>
          </p:cNvSpPr>
          <p:nvPr/>
        </p:nvSpPr>
        <p:spPr bwMode="auto">
          <a:xfrm flipH="1">
            <a:off x="3508375" y="5286375"/>
            <a:ext cx="736600" cy="703263"/>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2" name="Line 48"/>
          <p:cNvSpPr>
            <a:spLocks noChangeShapeType="1"/>
          </p:cNvSpPr>
          <p:nvPr/>
        </p:nvSpPr>
        <p:spPr bwMode="auto">
          <a:xfrm flipV="1">
            <a:off x="3289300" y="5281613"/>
            <a:ext cx="863600" cy="773112"/>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3" name="Line 49"/>
          <p:cNvSpPr>
            <a:spLocks noChangeShapeType="1"/>
          </p:cNvSpPr>
          <p:nvPr/>
        </p:nvSpPr>
        <p:spPr bwMode="auto">
          <a:xfrm>
            <a:off x="7727950" y="4102100"/>
            <a:ext cx="430213" cy="836613"/>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4" name="Line 50"/>
          <p:cNvSpPr>
            <a:spLocks noChangeShapeType="1"/>
          </p:cNvSpPr>
          <p:nvPr/>
        </p:nvSpPr>
        <p:spPr bwMode="auto">
          <a:xfrm flipH="1" flipV="1">
            <a:off x="7864475" y="4075113"/>
            <a:ext cx="490538" cy="1020762"/>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5" name="Line 51"/>
          <p:cNvSpPr>
            <a:spLocks noChangeShapeType="1"/>
          </p:cNvSpPr>
          <p:nvPr/>
        </p:nvSpPr>
        <p:spPr bwMode="auto">
          <a:xfrm>
            <a:off x="5568950" y="4111625"/>
            <a:ext cx="490538" cy="836613"/>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6" name="Line 52"/>
          <p:cNvSpPr>
            <a:spLocks noChangeShapeType="1"/>
          </p:cNvSpPr>
          <p:nvPr/>
        </p:nvSpPr>
        <p:spPr bwMode="auto">
          <a:xfrm flipH="1" flipV="1">
            <a:off x="5724525" y="4084638"/>
            <a:ext cx="577850" cy="985837"/>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7" name="Line 53"/>
          <p:cNvSpPr>
            <a:spLocks noChangeShapeType="1"/>
          </p:cNvSpPr>
          <p:nvPr/>
        </p:nvSpPr>
        <p:spPr bwMode="auto">
          <a:xfrm>
            <a:off x="4516438" y="5310188"/>
            <a:ext cx="401637" cy="650875"/>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38" name="Line 54"/>
          <p:cNvSpPr>
            <a:spLocks noChangeShapeType="1"/>
          </p:cNvSpPr>
          <p:nvPr/>
        </p:nvSpPr>
        <p:spPr bwMode="auto">
          <a:xfrm flipH="1" flipV="1">
            <a:off x="4652963" y="5283200"/>
            <a:ext cx="454025" cy="801688"/>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41" name="Line 57"/>
          <p:cNvSpPr>
            <a:spLocks noChangeShapeType="1"/>
          </p:cNvSpPr>
          <p:nvPr/>
        </p:nvSpPr>
        <p:spPr bwMode="auto">
          <a:xfrm flipH="1">
            <a:off x="7653338" y="5289550"/>
            <a:ext cx="463550" cy="641350"/>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42" name="Line 58"/>
          <p:cNvSpPr>
            <a:spLocks noChangeShapeType="1"/>
          </p:cNvSpPr>
          <p:nvPr/>
        </p:nvSpPr>
        <p:spPr bwMode="auto">
          <a:xfrm flipV="1">
            <a:off x="7469188" y="5284788"/>
            <a:ext cx="555625" cy="738187"/>
          </a:xfrm>
          <a:prstGeom prst="line">
            <a:avLst/>
          </a:prstGeom>
          <a:noFill/>
          <a:ln w="19050">
            <a:solidFill>
              <a:schemeClr val="tx1"/>
            </a:solidFill>
            <a:miter lim="800000"/>
            <a:headEnd/>
            <a:tailEnd type="triangle" w="med" len="med"/>
          </a:ln>
          <a:effectLst/>
        </p:spPr>
        <p:txBody>
          <a:bodyPr wrap="none"/>
          <a:lstStyle/>
          <a:p>
            <a:endParaRPr lang="en-US">
              <a:solidFill>
                <a:srgbClr val="000000"/>
              </a:solidFill>
            </a:endParaRPr>
          </a:p>
        </p:txBody>
      </p:sp>
      <p:sp>
        <p:nvSpPr>
          <p:cNvPr id="477243" name="Text Box 59"/>
          <p:cNvSpPr txBox="1">
            <a:spLocks noChangeArrowheads="1"/>
          </p:cNvSpPr>
          <p:nvPr/>
        </p:nvSpPr>
        <p:spPr bwMode="auto">
          <a:xfrm>
            <a:off x="6413500" y="2601913"/>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44" name="Text Box 60"/>
          <p:cNvSpPr txBox="1">
            <a:spLocks noChangeArrowheads="1"/>
          </p:cNvSpPr>
          <p:nvPr/>
        </p:nvSpPr>
        <p:spPr bwMode="auto">
          <a:xfrm>
            <a:off x="7315200" y="3949700"/>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45" name="Text Box 61"/>
          <p:cNvSpPr txBox="1">
            <a:spLocks noChangeArrowheads="1"/>
          </p:cNvSpPr>
          <p:nvPr/>
        </p:nvSpPr>
        <p:spPr bwMode="auto">
          <a:xfrm>
            <a:off x="5888038" y="5154613"/>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46" name="Text Box 62"/>
          <p:cNvSpPr txBox="1">
            <a:spLocks noChangeArrowheads="1"/>
          </p:cNvSpPr>
          <p:nvPr/>
        </p:nvSpPr>
        <p:spPr bwMode="auto">
          <a:xfrm>
            <a:off x="6162675" y="5148263"/>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47" name="Text Box 63"/>
          <p:cNvSpPr txBox="1">
            <a:spLocks noChangeArrowheads="1"/>
          </p:cNvSpPr>
          <p:nvPr/>
        </p:nvSpPr>
        <p:spPr bwMode="auto">
          <a:xfrm>
            <a:off x="7237413" y="6124575"/>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48" name="Text Box 64"/>
          <p:cNvSpPr txBox="1">
            <a:spLocks noChangeArrowheads="1"/>
          </p:cNvSpPr>
          <p:nvPr/>
        </p:nvSpPr>
        <p:spPr bwMode="auto">
          <a:xfrm>
            <a:off x="7516813" y="6124575"/>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49" name="Text Box 65"/>
          <p:cNvSpPr txBox="1">
            <a:spLocks noChangeArrowheads="1"/>
          </p:cNvSpPr>
          <p:nvPr/>
        </p:nvSpPr>
        <p:spPr bwMode="auto">
          <a:xfrm>
            <a:off x="8289925" y="5159375"/>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50" name="Text Box 66"/>
          <p:cNvSpPr txBox="1">
            <a:spLocks noChangeArrowheads="1"/>
          </p:cNvSpPr>
          <p:nvPr/>
        </p:nvSpPr>
        <p:spPr bwMode="auto">
          <a:xfrm>
            <a:off x="5084763" y="6134100"/>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51" name="Text Box 67"/>
          <p:cNvSpPr txBox="1">
            <a:spLocks noChangeArrowheads="1"/>
          </p:cNvSpPr>
          <p:nvPr/>
        </p:nvSpPr>
        <p:spPr bwMode="auto">
          <a:xfrm>
            <a:off x="4833938" y="6143625"/>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52" name="Text Box 68"/>
          <p:cNvSpPr txBox="1">
            <a:spLocks noChangeArrowheads="1"/>
          </p:cNvSpPr>
          <p:nvPr/>
        </p:nvSpPr>
        <p:spPr bwMode="auto">
          <a:xfrm>
            <a:off x="3225800" y="6124575"/>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53" name="Text Box 69"/>
          <p:cNvSpPr txBox="1">
            <a:spLocks noChangeArrowheads="1"/>
          </p:cNvSpPr>
          <p:nvPr/>
        </p:nvSpPr>
        <p:spPr bwMode="auto">
          <a:xfrm>
            <a:off x="2974975" y="6134100"/>
            <a:ext cx="330200" cy="304800"/>
          </a:xfrm>
          <a:prstGeom prst="rect">
            <a:avLst/>
          </a:prstGeom>
          <a:noFill/>
          <a:ln w="9525">
            <a:noFill/>
            <a:miter lim="800000"/>
            <a:headEnd/>
            <a:tailEnd/>
          </a:ln>
          <a:effectLst/>
        </p:spPr>
        <p:txBody>
          <a:bodyPr wrap="none">
            <a:spAutoFit/>
          </a:bodyPr>
          <a:lstStyle/>
          <a:p>
            <a:r>
              <a:rPr lang="en-US" b="1">
                <a:solidFill>
                  <a:srgbClr val="000000"/>
                </a:solidFill>
                <a:latin typeface="Symbol" pitchFamily="18" charset="2"/>
              </a:rPr>
              <a:t>Æ</a:t>
            </a:r>
          </a:p>
        </p:txBody>
      </p:sp>
      <p:sp>
        <p:nvSpPr>
          <p:cNvPr id="477254" name="Text Box 70"/>
          <p:cNvSpPr txBox="1">
            <a:spLocks noChangeArrowheads="1"/>
          </p:cNvSpPr>
          <p:nvPr/>
        </p:nvSpPr>
        <p:spPr bwMode="auto">
          <a:xfrm>
            <a:off x="5772150" y="1773238"/>
            <a:ext cx="600075" cy="336550"/>
          </a:xfrm>
          <a:prstGeom prst="rect">
            <a:avLst/>
          </a:prstGeom>
          <a:noFill/>
          <a:ln w="9525">
            <a:noFill/>
            <a:miter lim="800000"/>
            <a:headEnd/>
            <a:tailEnd/>
          </a:ln>
          <a:effectLst/>
        </p:spPr>
        <p:txBody>
          <a:bodyPr wrap="none">
            <a:spAutoFit/>
          </a:bodyPr>
          <a:lstStyle/>
          <a:p>
            <a:r>
              <a:rPr lang="en-US" sz="1600">
                <a:solidFill>
                  <a:srgbClr val="000000"/>
                </a:solidFill>
                <a:latin typeface="Tahoma" pitchFamily="34" charset="0"/>
              </a:rPr>
              <a:t>Root</a:t>
            </a:r>
          </a:p>
        </p:txBody>
      </p:sp>
      <p:sp>
        <p:nvSpPr>
          <p:cNvPr id="71" name="TextBox 70"/>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4023435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45920" y="228600"/>
            <a:ext cx="7498080" cy="1143000"/>
          </a:xfrm>
        </p:spPr>
        <p:txBody>
          <a:bodyPr/>
          <a:lstStyle/>
          <a:p>
            <a:r>
              <a:rPr lang="en-US" dirty="0">
                <a:solidFill>
                  <a:schemeClr val="tx1"/>
                </a:solidFill>
              </a:rPr>
              <a:t>B-Tree</a:t>
            </a:r>
          </a:p>
        </p:txBody>
      </p:sp>
      <p:pic>
        <p:nvPicPr>
          <p:cNvPr id="43012" name="Picture 4"/>
          <p:cNvPicPr>
            <a:picLocks noChangeAspect="1" noChangeArrowheads="1"/>
          </p:cNvPicPr>
          <p:nvPr/>
        </p:nvPicPr>
        <p:blipFill>
          <a:blip r:embed="rId2" cstate="print"/>
          <a:srcRect/>
          <a:stretch>
            <a:fillRect/>
          </a:stretch>
        </p:blipFill>
        <p:spPr bwMode="auto">
          <a:xfrm>
            <a:off x="0" y="2667000"/>
            <a:ext cx="9144000" cy="3543300"/>
          </a:xfrm>
          <a:prstGeom prst="rect">
            <a:avLst/>
          </a:prstGeom>
          <a:noFill/>
          <a:ln w="9525">
            <a:noFill/>
            <a:miter lim="800000"/>
            <a:headEnd/>
            <a:tailEnd/>
          </a:ln>
          <a:effectLst/>
        </p:spPr>
      </p:pic>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3453808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38400" y="0"/>
            <a:ext cx="5562600" cy="1066800"/>
          </a:xfrm>
        </p:spPr>
        <p:txBody>
          <a:bodyPr/>
          <a:lstStyle/>
          <a:p>
            <a:r>
              <a:rPr lang="en-US" dirty="0">
                <a:solidFill>
                  <a:schemeClr val="tx1"/>
                </a:solidFill>
              </a:rPr>
              <a:t>Binary Trees</a:t>
            </a:r>
          </a:p>
        </p:txBody>
      </p:sp>
      <p:sp>
        <p:nvSpPr>
          <p:cNvPr id="12291" name="Rectangle 3"/>
          <p:cNvSpPr>
            <a:spLocks noGrp="1" noChangeArrowheads="1"/>
          </p:cNvSpPr>
          <p:nvPr>
            <p:ph type="body" sz="half" idx="1"/>
          </p:nvPr>
        </p:nvSpPr>
        <p:spPr>
          <a:xfrm>
            <a:off x="990600" y="1295400"/>
            <a:ext cx="7848600" cy="4267200"/>
          </a:xfrm>
        </p:spPr>
        <p:txBody>
          <a:bodyPr>
            <a:normAutofit/>
          </a:bodyPr>
          <a:lstStyle/>
          <a:p>
            <a:pPr>
              <a:lnSpc>
                <a:spcPct val="90000"/>
              </a:lnSpc>
              <a:buClr>
                <a:schemeClr val="tx1"/>
              </a:buClr>
            </a:pPr>
            <a:r>
              <a:rPr lang="en-US" sz="2400" dirty="0"/>
              <a:t>Every node in a binary tree can have at most two children.</a:t>
            </a:r>
          </a:p>
          <a:p>
            <a:pPr>
              <a:lnSpc>
                <a:spcPct val="90000"/>
              </a:lnSpc>
              <a:buClr>
                <a:schemeClr val="tx1"/>
              </a:buClr>
            </a:pPr>
            <a:r>
              <a:rPr lang="en-US" sz="2400" dirty="0"/>
              <a:t>The two children of each node are called the left child  and right child corresponding to their positions.</a:t>
            </a:r>
          </a:p>
          <a:p>
            <a:pPr>
              <a:lnSpc>
                <a:spcPct val="90000"/>
              </a:lnSpc>
              <a:buClr>
                <a:schemeClr val="tx1"/>
              </a:buClr>
            </a:pPr>
            <a:r>
              <a:rPr lang="en-US" sz="2400" dirty="0"/>
              <a:t>A node can have only a left child or only a right child or it can have no children at all.</a:t>
            </a:r>
          </a:p>
          <a:p>
            <a:pPr>
              <a:lnSpc>
                <a:spcPct val="90000"/>
              </a:lnSpc>
              <a:buClr>
                <a:schemeClr val="tx1"/>
              </a:buClr>
            </a:pPr>
            <a:r>
              <a:rPr lang="en-US" sz="2400" dirty="0"/>
              <a:t>Left child is always less that its parent, while right child is greater than its parent.</a:t>
            </a:r>
          </a:p>
          <a:p>
            <a:pPr>
              <a:lnSpc>
                <a:spcPct val="90000"/>
              </a:lnSpc>
              <a:buClr>
                <a:schemeClr val="tx1"/>
              </a:buClr>
            </a:pPr>
            <a:endParaRPr lang="en-US" sz="2400" dirty="0"/>
          </a:p>
        </p:txBody>
      </p:sp>
      <p:pic>
        <p:nvPicPr>
          <p:cNvPr id="12292" name="Picture 4"/>
          <p:cNvPicPr>
            <a:picLocks noGrp="1" noChangeAspect="1" noChangeArrowheads="1"/>
          </p:cNvPicPr>
          <p:nvPr>
            <p:ph sz="half" idx="2"/>
          </p:nvPr>
        </p:nvPicPr>
        <p:blipFill>
          <a:blip r:embed="rId2" cstate="print"/>
          <a:srcRect/>
          <a:stretch>
            <a:fillRect/>
          </a:stretch>
        </p:blipFill>
        <p:spPr>
          <a:xfrm>
            <a:off x="3124200" y="4724400"/>
            <a:ext cx="4343400" cy="1905000"/>
          </a:xfrm>
          <a:noFill/>
          <a:ln/>
        </p:spPr>
      </p:pic>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30010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295400"/>
            <a:ext cx="7772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Pct val="80000"/>
              <a:buFont typeface="Wingdings" pitchFamily="2" charset="2"/>
              <a:buChar char="n"/>
              <a:tabLst/>
              <a:defRPr/>
            </a:pPr>
            <a:r>
              <a:rPr kumimoji="0" lang="en-US" sz="2800" b="0" i="1" u="none" strike="noStrike" kern="0" cap="none" spc="0" normalizeH="0" baseline="0" noProof="0" dirty="0" smtClean="0">
                <a:ln>
                  <a:noFill/>
                </a:ln>
                <a:solidFill>
                  <a:srgbClr val="FF0000"/>
                </a:solidFill>
                <a:effectLst/>
                <a:uLnTx/>
                <a:uFillTx/>
                <a:latin typeface="+mn-lt"/>
                <a:ea typeface="MS Mincho" charset="-128"/>
                <a:cs typeface="+mn-cs"/>
              </a:rPr>
              <a:t>Property1</a:t>
            </a:r>
            <a:r>
              <a:rPr kumimoji="0" lang="en-US" sz="2800" b="0" i="0" u="none" strike="noStrike" kern="0" cap="none" spc="0" normalizeH="0" baseline="0" noProof="0" dirty="0" smtClean="0">
                <a:ln>
                  <a:noFill/>
                </a:ln>
                <a:solidFill>
                  <a:srgbClr val="FF0000"/>
                </a:solidFill>
                <a:effectLst/>
                <a:uLnTx/>
                <a:uFillTx/>
                <a:latin typeface="+mn-lt"/>
                <a:ea typeface="MS Mincho" charset="-128"/>
                <a:cs typeface="+mn-cs"/>
              </a:rPr>
              <a:t>:</a:t>
            </a:r>
            <a:r>
              <a:rPr kumimoji="0" lang="en-US" sz="2800" b="0" i="0" u="none" strike="noStrike" kern="0" cap="none" spc="0" normalizeH="0" baseline="0" noProof="0" dirty="0" smtClean="0">
                <a:ln>
                  <a:noFill/>
                </a:ln>
                <a:solidFill>
                  <a:schemeClr val="tx1"/>
                </a:solidFill>
                <a:effectLst/>
                <a:uLnTx/>
                <a:uFillTx/>
                <a:latin typeface="+mn-lt"/>
                <a:ea typeface="MS Mincho" charset="-128"/>
                <a:cs typeface="+mn-cs"/>
              </a:rPr>
              <a:t> each node can have up to two successor nodes (</a:t>
            </a:r>
            <a:r>
              <a:rPr kumimoji="0" lang="en-US" sz="2800" b="0" i="1" u="none" strike="noStrike" kern="0" cap="none" spc="0" normalizeH="0" baseline="0" noProof="0" dirty="0" smtClean="0">
                <a:ln>
                  <a:noFill/>
                </a:ln>
                <a:solidFill>
                  <a:srgbClr val="FF9900"/>
                </a:solidFill>
                <a:effectLst/>
                <a:uLnTx/>
                <a:uFillTx/>
                <a:latin typeface="+mn-lt"/>
                <a:ea typeface="MS Mincho" charset="-128"/>
                <a:cs typeface="+mn-cs"/>
              </a:rPr>
              <a:t>children</a:t>
            </a:r>
            <a:r>
              <a:rPr kumimoji="0" lang="en-US" sz="2800" b="0" i="0" u="none" strike="noStrike" kern="0" cap="none" spc="0" normalizeH="0" baseline="0" noProof="0" dirty="0" smtClean="0">
                <a:ln>
                  <a:noFill/>
                </a:ln>
                <a:solidFill>
                  <a:schemeClr val="tx1"/>
                </a:solidFill>
                <a:effectLst/>
                <a:uLnTx/>
                <a:uFillTx/>
                <a:latin typeface="+mn-lt"/>
                <a:ea typeface="MS Mincho" charset="-128"/>
                <a:cs typeface="+mn-cs"/>
              </a:rPr>
              <a:t>)</a:t>
            </a:r>
            <a:endParaRPr kumimoji="0" lang="en-US" sz="2800" b="0" i="0" u="none" strike="noStrike" kern="0" cap="none" spc="0" normalizeH="0" baseline="0" noProof="0" dirty="0" smtClean="0">
              <a:ln>
                <a:noFill/>
              </a:ln>
              <a:solidFill>
                <a:schemeClr val="tx1"/>
              </a:solidFill>
              <a:effectLst/>
              <a:uLnTx/>
              <a:uFillTx/>
              <a:latin typeface="Courier New" pitchFamily="49" charset="0"/>
              <a:ea typeface="+mn-ea"/>
              <a:cs typeface="Times New Roman" pitchFamily="18"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S Mincho" charset="-128"/>
              </a:rPr>
              <a:t>The predecessor node of a node is called its </a:t>
            </a:r>
            <a:r>
              <a:rPr kumimoji="0" lang="en-US" sz="2400" b="0" i="1" u="none" strike="noStrike" kern="0" cap="none" spc="0" normalizeH="0" baseline="0" noProof="0" dirty="0" smtClean="0">
                <a:ln>
                  <a:noFill/>
                </a:ln>
                <a:solidFill>
                  <a:srgbClr val="FF9900"/>
                </a:solidFill>
                <a:effectLst/>
                <a:uLnTx/>
                <a:uFillTx/>
                <a:latin typeface="+mn-lt"/>
                <a:ea typeface="MS Mincho" charset="-128"/>
              </a:rPr>
              <a:t>parent</a:t>
            </a:r>
            <a:endParaRPr kumimoji="0" lang="en-US" sz="2400" b="0" i="0" u="none" strike="noStrike" kern="0" cap="none" spc="0" normalizeH="0" baseline="0" noProof="0" dirty="0" smtClean="0">
              <a:ln>
                <a:noFill/>
              </a:ln>
              <a:solidFill>
                <a:schemeClr val="tx1"/>
              </a:solidFill>
              <a:effectLst/>
              <a:uLnTx/>
              <a:uFillTx/>
              <a:latin typeface="Courier New" pitchFamily="49" charset="0"/>
              <a:cs typeface="Times New Roman" pitchFamily="18"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S Mincho" charset="-128"/>
              </a:rPr>
              <a:t>The "beginning" node is called the </a:t>
            </a:r>
            <a:r>
              <a:rPr kumimoji="0" lang="en-US" sz="2400" b="0" i="1" u="none" strike="noStrike" kern="0" cap="none" spc="0" normalizeH="0" baseline="0" noProof="0" dirty="0" smtClean="0">
                <a:ln>
                  <a:noFill/>
                </a:ln>
                <a:solidFill>
                  <a:srgbClr val="FF9900"/>
                </a:solidFill>
                <a:effectLst/>
                <a:uLnTx/>
                <a:uFillTx/>
                <a:latin typeface="+mn-lt"/>
                <a:ea typeface="MS Mincho" charset="-128"/>
              </a:rPr>
              <a:t>root</a:t>
            </a:r>
            <a:r>
              <a:rPr kumimoji="0" lang="en-US" sz="2400" b="0" i="0" u="none" strike="noStrike" kern="0" cap="none" spc="0" normalizeH="0" baseline="0" noProof="0" dirty="0" smtClean="0">
                <a:ln>
                  <a:noFill/>
                </a:ln>
                <a:solidFill>
                  <a:schemeClr val="tx1"/>
                </a:solidFill>
                <a:effectLst/>
                <a:uLnTx/>
                <a:uFillTx/>
                <a:latin typeface="+mn-lt"/>
                <a:ea typeface="MS Mincho" charset="-128"/>
              </a:rPr>
              <a:t> (no parent)</a:t>
            </a:r>
            <a:endParaRPr kumimoji="0" lang="en-US" sz="2400" b="0" i="0" u="none" strike="noStrike" kern="0" cap="none" spc="0" normalizeH="0" baseline="0" noProof="0" dirty="0" smtClean="0">
              <a:ln>
                <a:noFill/>
              </a:ln>
              <a:solidFill>
                <a:schemeClr val="tx1"/>
              </a:solidFill>
              <a:effectLst/>
              <a:uLnTx/>
              <a:uFillTx/>
              <a:latin typeface="Courier New" pitchFamily="49" charset="0"/>
              <a:cs typeface="Times New Roman" pitchFamily="18"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S Mincho" charset="-128"/>
              </a:rPr>
              <a:t>A node without </a:t>
            </a:r>
            <a:r>
              <a:rPr kumimoji="0" lang="en-US" sz="2400" b="0" i="1" u="none" strike="noStrike" kern="0" cap="none" spc="0" normalizeH="0" baseline="0" noProof="0" dirty="0" smtClean="0">
                <a:ln>
                  <a:noFill/>
                </a:ln>
                <a:solidFill>
                  <a:schemeClr val="tx1"/>
                </a:solidFill>
                <a:effectLst/>
                <a:uLnTx/>
                <a:uFillTx/>
                <a:latin typeface="+mn-lt"/>
                <a:ea typeface="MS Mincho" charset="-128"/>
              </a:rPr>
              <a:t>children</a:t>
            </a:r>
            <a:r>
              <a:rPr kumimoji="0" lang="en-US" sz="2400" b="0" i="0" u="none" strike="noStrike" kern="0" cap="none" spc="0" normalizeH="0" baseline="0" noProof="0" dirty="0" smtClean="0">
                <a:ln>
                  <a:noFill/>
                </a:ln>
                <a:solidFill>
                  <a:schemeClr val="tx1"/>
                </a:solidFill>
                <a:effectLst/>
                <a:uLnTx/>
                <a:uFillTx/>
                <a:latin typeface="+mn-lt"/>
                <a:ea typeface="MS Mincho" charset="-128"/>
              </a:rPr>
              <a:t> is called a </a:t>
            </a:r>
            <a:r>
              <a:rPr kumimoji="0" lang="en-US" sz="2400" b="0" i="1" u="none" strike="noStrike" kern="0" cap="none" spc="0" normalizeH="0" baseline="0" noProof="0" dirty="0" smtClean="0">
                <a:ln>
                  <a:noFill/>
                </a:ln>
                <a:solidFill>
                  <a:srgbClr val="FF9900"/>
                </a:solidFill>
                <a:effectLst/>
                <a:uLnTx/>
                <a:uFillTx/>
                <a:latin typeface="+mn-lt"/>
                <a:ea typeface="MS Mincho" charset="-128"/>
              </a:rPr>
              <a:t>leaf</a:t>
            </a:r>
            <a:endParaRPr kumimoji="0" lang="en-US" sz="2400" b="0" i="0" u="none" strike="noStrike" kern="0" cap="none" spc="0" normalizeH="0" baseline="0" noProof="0" dirty="0">
              <a:ln>
                <a:noFill/>
              </a:ln>
              <a:solidFill>
                <a:schemeClr val="tx1"/>
              </a:solidFill>
              <a:effectLst/>
              <a:uLnTx/>
              <a:uFillTx/>
              <a:latin typeface="+mn-lt"/>
            </a:endParaRPr>
          </a:p>
        </p:txBody>
      </p:sp>
      <p:sp>
        <p:nvSpPr>
          <p:cNvPr id="6" name="Rectangle 2"/>
          <p:cNvSpPr txBox="1">
            <a:spLocks noChangeArrowheads="1"/>
          </p:cNvSpPr>
          <p:nvPr/>
        </p:nvSpPr>
        <p:spPr bwMode="auto">
          <a:xfrm>
            <a:off x="2819400" y="0"/>
            <a:ext cx="5562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Binary Trees</a:t>
            </a:r>
            <a:endParaRPr kumimoji="0" lang="en-US" sz="4400" b="0" i="0" u="none" strike="noStrike" kern="0" cap="none" spc="0" normalizeH="0" baseline="0" noProof="0" dirty="0">
              <a:ln>
                <a:noFill/>
              </a:ln>
              <a:solidFill>
                <a:schemeClr val="tx1"/>
              </a:solidFill>
              <a:effectLst/>
              <a:uLnTx/>
              <a:uFillTx/>
              <a:latin typeface="+mj-lt"/>
              <a:ea typeface="+mj-ea"/>
              <a:cs typeface="+mj-cs"/>
            </a:endParaRPr>
          </a:p>
        </p:txBody>
      </p:sp>
      <p:sp>
        <p:nvSpPr>
          <p:cNvPr id="7" name="Rectangle 2"/>
          <p:cNvSpPr>
            <a:spLocks noGrp="1" noChangeArrowheads="1"/>
          </p:cNvSpPr>
          <p:nvPr>
            <p:ph type="body" sz="half" idx="1"/>
          </p:nvPr>
        </p:nvSpPr>
        <p:spPr>
          <a:xfrm>
            <a:off x="762000" y="4038600"/>
            <a:ext cx="7772400" cy="1066800"/>
          </a:xfrm>
        </p:spPr>
        <p:txBody>
          <a:bodyPr/>
          <a:lstStyle/>
          <a:p>
            <a:r>
              <a:rPr lang="en-US" i="1" dirty="0">
                <a:solidFill>
                  <a:srgbClr val="FF0000"/>
                </a:solidFill>
                <a:ea typeface="MS Mincho" charset="-128"/>
              </a:rPr>
              <a:t>Property2</a:t>
            </a:r>
            <a:r>
              <a:rPr lang="en-US" dirty="0">
                <a:solidFill>
                  <a:srgbClr val="FF0000"/>
                </a:solidFill>
                <a:ea typeface="MS Mincho" charset="-128"/>
              </a:rPr>
              <a:t>: </a:t>
            </a:r>
            <a:r>
              <a:rPr lang="en-US" dirty="0">
                <a:ea typeface="MS Mincho" charset="-128"/>
              </a:rPr>
              <a:t>a unique path exists from the root to every other node</a:t>
            </a:r>
            <a:r>
              <a:rPr lang="en-US" dirty="0"/>
              <a:t> </a:t>
            </a:r>
          </a:p>
        </p:txBody>
      </p:sp>
      <p:sp>
        <p:nvSpPr>
          <p:cNvPr id="8" name="TextBox 7"/>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0"/>
            <a:ext cx="7772400" cy="1143000"/>
          </a:xfrm>
        </p:spPr>
        <p:txBody>
          <a:bodyPr/>
          <a:lstStyle/>
          <a:p>
            <a:r>
              <a:rPr lang="en-US" dirty="0">
                <a:ea typeface="MS Mincho" charset="-128"/>
              </a:rPr>
              <a:t>Binary Search Trees</a:t>
            </a:r>
            <a:r>
              <a:rPr lang="en-US" dirty="0"/>
              <a:t> </a:t>
            </a:r>
          </a:p>
        </p:txBody>
      </p:sp>
      <p:sp>
        <p:nvSpPr>
          <p:cNvPr id="9219" name="Rectangle 3"/>
          <p:cNvSpPr>
            <a:spLocks noGrp="1" noChangeArrowheads="1"/>
          </p:cNvSpPr>
          <p:nvPr>
            <p:ph idx="1"/>
          </p:nvPr>
        </p:nvSpPr>
        <p:spPr>
          <a:xfrm>
            <a:off x="1143000" y="1295400"/>
            <a:ext cx="7772400" cy="4114800"/>
          </a:xfrm>
        </p:spPr>
        <p:txBody>
          <a:bodyPr/>
          <a:lstStyle/>
          <a:p>
            <a:pPr>
              <a:buNone/>
            </a:pPr>
            <a:r>
              <a:rPr lang="en-US" b="1" u="sng" dirty="0">
                <a:cs typeface="Times New Roman" pitchFamily="18" charset="0"/>
              </a:rPr>
              <a:t>Binary Search Tree Property</a:t>
            </a:r>
            <a:r>
              <a:rPr lang="en-US" dirty="0">
                <a:cs typeface="Times New Roman" pitchFamily="18" charset="0"/>
              </a:rPr>
              <a:t>:</a:t>
            </a:r>
            <a:r>
              <a:rPr lang="es-ES_tradnl" dirty="0">
                <a:cs typeface="Times New Roman" pitchFamily="18" charset="0"/>
              </a:rPr>
              <a:t> </a:t>
            </a:r>
            <a:endParaRPr lang="es-ES_tradnl" dirty="0" smtClean="0">
              <a:cs typeface="Times New Roman" pitchFamily="18" charset="0"/>
            </a:endParaRPr>
          </a:p>
          <a:p>
            <a:pPr>
              <a:buNone/>
            </a:pPr>
            <a:endParaRPr lang="es-ES_tradnl" dirty="0" smtClean="0">
              <a:cs typeface="Times New Roman" pitchFamily="18" charset="0"/>
            </a:endParaRPr>
          </a:p>
          <a:p>
            <a:pPr>
              <a:buNone/>
            </a:pPr>
            <a:endParaRPr lang="es-ES_tradnl" dirty="0" smtClean="0">
              <a:cs typeface="Times New Roman" pitchFamily="18" charset="0"/>
            </a:endParaRPr>
          </a:p>
        </p:txBody>
      </p:sp>
      <p:sp>
        <p:nvSpPr>
          <p:cNvPr id="4" name="Rectangle 3"/>
          <p:cNvSpPr txBox="1">
            <a:spLocks noChangeArrowheads="1"/>
          </p:cNvSpPr>
          <p:nvPr/>
        </p:nvSpPr>
        <p:spPr bwMode="auto">
          <a:xfrm>
            <a:off x="914400" y="2332037"/>
            <a:ext cx="8229600" cy="4525963"/>
          </a:xfrm>
          <a:prstGeom prst="rect">
            <a:avLst/>
          </a:prstGeom>
          <a:noFill/>
          <a:ln>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In a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binary search tree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a:t>
            </a:r>
            <a:r>
              <a:rPr kumimoji="0" lang="en-US" sz="3200" b="0" i="0" u="none" strike="noStrike" kern="0" cap="none" spc="0" normalizeH="0" baseline="0" noProof="0" dirty="0" smtClean="0">
                <a:ln>
                  <a:noFill/>
                </a:ln>
                <a:solidFill>
                  <a:srgbClr val="0053FA"/>
                </a:solidFill>
                <a:effectLst/>
                <a:uLnTx/>
                <a:uFillTx/>
                <a:latin typeface="+mn-lt"/>
                <a:ea typeface="+mn-ea"/>
                <a:cs typeface="+mn-cs"/>
              </a:rPr>
              <a:t>left </a:t>
            </a:r>
            <a:r>
              <a:rPr kumimoji="0" lang="en-US" sz="3200" b="0" i="0" u="none" strike="noStrike" kern="0" cap="none" spc="0" normalizeH="0" baseline="0" noProof="0" dirty="0" err="1" smtClean="0">
                <a:ln>
                  <a:noFill/>
                </a:ln>
                <a:solidFill>
                  <a:srgbClr val="0053FA"/>
                </a:solidFill>
                <a:effectLst/>
                <a:uLnTx/>
                <a:uFillTx/>
                <a:latin typeface="+mn-lt"/>
                <a:ea typeface="+mn-ea"/>
                <a:cs typeface="+mn-cs"/>
              </a:rPr>
              <a:t>subtree</a:t>
            </a:r>
            <a:r>
              <a:rPr kumimoji="0" lang="en-US" sz="3200" b="0" i="0" u="none" strike="noStrike" kern="0" cap="none" spc="0" normalizeH="0" baseline="0" noProof="0" dirty="0" smtClean="0">
                <a:ln>
                  <a:noFill/>
                </a:ln>
                <a:solidFill>
                  <a:srgbClr val="0053FA"/>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contains </a:t>
            </a:r>
            <a:r>
              <a:rPr kumimoji="0" lang="en-US" sz="3200" b="0" i="0" u="none" strike="noStrike" kern="0" cap="none" spc="0" normalizeH="0" baseline="0" noProof="0" dirty="0" smtClean="0">
                <a:ln>
                  <a:noFill/>
                </a:ln>
                <a:solidFill>
                  <a:srgbClr val="660066"/>
                </a:solidFill>
                <a:effectLst/>
                <a:uLnTx/>
                <a:uFillTx/>
                <a:latin typeface="+mn-lt"/>
                <a:ea typeface="+mn-ea"/>
                <a:cs typeface="+mn-cs"/>
              </a:rPr>
              <a:t>key values </a:t>
            </a:r>
            <a:r>
              <a:rPr kumimoji="0" lang="en-US" sz="3200" b="1" i="0" u="none" strike="noStrike" kern="0" cap="none" spc="0" normalizeH="0" baseline="0" noProof="0" dirty="0" smtClean="0">
                <a:ln>
                  <a:noFill/>
                </a:ln>
                <a:solidFill>
                  <a:srgbClr val="660066"/>
                </a:solidFill>
                <a:effectLst/>
                <a:uLnTx/>
                <a:uFillTx/>
                <a:latin typeface="+mn-lt"/>
                <a:ea typeface="+mn-ea"/>
                <a:cs typeface="+mn-cs"/>
              </a:rPr>
              <a:t>less</a:t>
            </a:r>
            <a:r>
              <a:rPr kumimoji="0" lang="en-US" sz="3200" b="0" i="0" u="none" strike="noStrike" kern="0" cap="none" spc="0" normalizeH="0" baseline="0" noProof="0" dirty="0" smtClean="0">
                <a:ln>
                  <a:noFill/>
                </a:ln>
                <a:solidFill>
                  <a:srgbClr val="660066"/>
                </a:solidFill>
                <a:effectLst/>
                <a:uLnTx/>
                <a:uFillTx/>
                <a:latin typeface="+mn-lt"/>
                <a:ea typeface="+mn-ea"/>
                <a:cs typeface="+mn-cs"/>
              </a:rPr>
              <a:t> than the root   </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a:t>
            </a:r>
            <a:r>
              <a:rPr kumimoji="0" lang="en-US" sz="3200" b="0" i="0" u="none" strike="noStrike" kern="0" cap="none" spc="0" normalizeH="0" baseline="0" noProof="0" dirty="0" smtClean="0">
                <a:ln>
                  <a:noFill/>
                </a:ln>
                <a:solidFill>
                  <a:srgbClr val="FF0066"/>
                </a:solidFill>
                <a:effectLst/>
                <a:uLnTx/>
                <a:uFillTx/>
                <a:latin typeface="+mn-lt"/>
                <a:ea typeface="+mn-ea"/>
                <a:cs typeface="+mn-cs"/>
              </a:rPr>
              <a:t>right </a:t>
            </a:r>
            <a:r>
              <a:rPr kumimoji="0" lang="en-US" sz="3200" b="0" i="0" u="none" strike="noStrike" kern="0" cap="none" spc="0" normalizeH="0" baseline="0" noProof="0" dirty="0" err="1" smtClean="0">
                <a:ln>
                  <a:noFill/>
                </a:ln>
                <a:solidFill>
                  <a:srgbClr val="FF0066"/>
                </a:solidFill>
                <a:effectLst/>
                <a:uLnTx/>
                <a:uFillTx/>
                <a:latin typeface="+mn-lt"/>
                <a:ea typeface="+mn-ea"/>
                <a:cs typeface="+mn-cs"/>
              </a:rPr>
              <a:t>subtree</a:t>
            </a:r>
            <a:r>
              <a:rPr kumimoji="0" lang="en-US" sz="3200" b="0" i="0" u="none" strike="noStrike" kern="0" cap="none" spc="0" normalizeH="0" baseline="0" noProof="0" dirty="0" smtClean="0">
                <a:ln>
                  <a:noFill/>
                </a:ln>
                <a:solidFill>
                  <a:srgbClr val="FF0066"/>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contains </a:t>
            </a:r>
            <a:r>
              <a:rPr kumimoji="0" lang="en-US" sz="3200" b="0" i="0" u="none" strike="noStrike" kern="0" cap="none" spc="0" normalizeH="0" baseline="0" noProof="0" dirty="0" smtClean="0">
                <a:ln>
                  <a:noFill/>
                </a:ln>
                <a:solidFill>
                  <a:srgbClr val="660066"/>
                </a:solidFill>
                <a:effectLst/>
                <a:uLnTx/>
                <a:uFillTx/>
                <a:latin typeface="+mn-lt"/>
                <a:ea typeface="+mn-ea"/>
                <a:cs typeface="+mn-cs"/>
              </a:rPr>
              <a:t>key values </a:t>
            </a:r>
            <a:r>
              <a:rPr kumimoji="0" lang="en-US" sz="3200" b="1" i="0" u="none" strike="noStrike" kern="0" cap="none" spc="0" normalizeH="0" baseline="0" noProof="0" dirty="0" smtClean="0">
                <a:ln>
                  <a:noFill/>
                </a:ln>
                <a:solidFill>
                  <a:srgbClr val="660066"/>
                </a:solidFill>
                <a:effectLst/>
                <a:uLnTx/>
                <a:uFillTx/>
                <a:latin typeface="+mn-lt"/>
                <a:ea typeface="+mn-ea"/>
                <a:cs typeface="+mn-cs"/>
              </a:rPr>
              <a:t>greater</a:t>
            </a:r>
            <a:r>
              <a:rPr kumimoji="0" lang="en-US" sz="3200" b="0" i="0" u="none" strike="noStrike" kern="0" cap="none" spc="0" normalizeH="0" baseline="0" noProof="0" dirty="0" smtClean="0">
                <a:ln>
                  <a:noFill/>
                </a:ln>
                <a:solidFill>
                  <a:srgbClr val="660066"/>
                </a:solidFill>
                <a:effectLst/>
                <a:uLnTx/>
                <a:uFillTx/>
                <a:latin typeface="+mn-lt"/>
                <a:ea typeface="+mn-ea"/>
                <a:cs typeface="+mn-cs"/>
              </a:rPr>
              <a:t> than or </a:t>
            </a:r>
            <a:r>
              <a:rPr kumimoji="0" lang="en-US" sz="3200" b="1" i="0" u="none" strike="noStrike" kern="0" cap="none" spc="0" normalizeH="0" baseline="0" noProof="0" dirty="0" smtClean="0">
                <a:ln>
                  <a:noFill/>
                </a:ln>
                <a:solidFill>
                  <a:srgbClr val="660066"/>
                </a:solidFill>
                <a:effectLst/>
                <a:uLnTx/>
                <a:uFillTx/>
                <a:latin typeface="+mn-lt"/>
                <a:ea typeface="+mn-ea"/>
                <a:cs typeface="+mn-cs"/>
              </a:rPr>
              <a:t>equal</a:t>
            </a:r>
            <a:r>
              <a:rPr kumimoji="0" lang="en-US" sz="3200" b="0" i="0" u="none" strike="noStrike" kern="0" cap="none" spc="0" normalizeH="0" baseline="0" noProof="0" dirty="0" smtClean="0">
                <a:ln>
                  <a:noFill/>
                </a:ln>
                <a:solidFill>
                  <a:srgbClr val="660066"/>
                </a:solidFill>
                <a:effectLst/>
                <a:uLnTx/>
                <a:uFillTx/>
                <a:latin typeface="+mn-lt"/>
                <a:ea typeface="+mn-ea"/>
                <a:cs typeface="+mn-cs"/>
              </a:rPr>
              <a:t> to the root</a:t>
            </a:r>
            <a:r>
              <a:rPr kumimoji="0" lang="en-US" sz="3200" b="0" i="0" u="none" strike="noStrike" kern="0" cap="none" spc="0" normalizeH="0" baseline="0" noProof="0" dirty="0" smtClean="0">
                <a:ln>
                  <a:noFill/>
                </a:ln>
                <a:solidFill>
                  <a:schemeClr val="tx1"/>
                </a:solidFill>
                <a:effectLst/>
                <a:uLnTx/>
                <a:uFillTx/>
                <a:latin typeface="+mn-lt"/>
                <a:ea typeface="+mn-ea"/>
                <a:cs typeface="+mn-cs"/>
              </a:rPr>
              <a:t>.</a:t>
            </a:r>
          </a:p>
          <a:p>
            <a:pPr marL="342900" indent="-342900" fontAlgn="base">
              <a:spcBef>
                <a:spcPct val="20000"/>
              </a:spcBef>
              <a:spcAft>
                <a:spcPct val="0"/>
              </a:spcAft>
              <a:buClr>
                <a:schemeClr val="accent1"/>
              </a:buClr>
              <a:buSzPct val="80000"/>
              <a:buFont typeface="Wingdings" pitchFamily="2" charset="2"/>
              <a:buChar char="n"/>
            </a:pPr>
            <a:r>
              <a:rPr lang="en-US" sz="3200" dirty="0" smtClean="0"/>
              <a:t>Each </a:t>
            </a:r>
            <a:r>
              <a:rPr lang="en-US" sz="3200" dirty="0" err="1" smtClean="0"/>
              <a:t>subtree</a:t>
            </a:r>
            <a:r>
              <a:rPr lang="en-US" sz="3200" dirty="0" smtClean="0"/>
              <a:t> is itself a binary search tree.</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456"/>
          <p:cNvPicPr>
            <a:picLocks noChangeAspect="1" noChangeArrowheads="1"/>
          </p:cNvPicPr>
          <p:nvPr/>
        </p:nvPicPr>
        <p:blipFill>
          <a:blip r:embed="rId2" cstate="print">
            <a:lum bright="-18000"/>
          </a:blip>
          <a:srcRect/>
          <a:stretch>
            <a:fillRect/>
          </a:stretch>
        </p:blipFill>
        <p:spPr bwMode="auto">
          <a:xfrm>
            <a:off x="1981200" y="-1"/>
            <a:ext cx="5410200" cy="68453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chemeClr val="tx1"/>
                </a:solidFill>
              </a:rPr>
              <a:t>Introduction to Tree</a:t>
            </a:r>
          </a:p>
        </p:txBody>
      </p:sp>
      <p:sp>
        <p:nvSpPr>
          <p:cNvPr id="7171" name="Rectangle 3"/>
          <p:cNvSpPr>
            <a:spLocks noGrp="1" noChangeArrowheads="1"/>
          </p:cNvSpPr>
          <p:nvPr>
            <p:ph idx="1"/>
          </p:nvPr>
        </p:nvSpPr>
        <p:spPr>
          <a:xfrm>
            <a:off x="1447800" y="1600200"/>
            <a:ext cx="7498080" cy="4800600"/>
          </a:xfrm>
        </p:spPr>
        <p:txBody>
          <a:bodyPr/>
          <a:lstStyle/>
          <a:p>
            <a:pPr>
              <a:buClr>
                <a:schemeClr val="tx1"/>
              </a:buClr>
            </a:pPr>
            <a:r>
              <a:rPr lang="en-US" dirty="0"/>
              <a:t>Fundamental data storage structures used in programming.</a:t>
            </a:r>
          </a:p>
          <a:p>
            <a:pPr>
              <a:buClr>
                <a:schemeClr val="tx1"/>
              </a:buClr>
            </a:pPr>
            <a:r>
              <a:rPr lang="en-US" dirty="0"/>
              <a:t>Combines advantages of an ordered array and a linked list.</a:t>
            </a:r>
          </a:p>
          <a:p>
            <a:pPr>
              <a:buClr>
                <a:schemeClr val="tx1"/>
              </a:buClr>
            </a:pPr>
            <a:r>
              <a:rPr lang="en-US" dirty="0"/>
              <a:t>Searching as fast as in ordered array. </a:t>
            </a:r>
          </a:p>
          <a:p>
            <a:pPr>
              <a:buClr>
                <a:schemeClr val="tx1"/>
              </a:buClr>
            </a:pPr>
            <a:r>
              <a:rPr lang="en-US" dirty="0"/>
              <a:t>Insertion and deletion as fast as in linked list.</a:t>
            </a:r>
          </a:p>
          <a:p>
            <a:pPr>
              <a:buClr>
                <a:schemeClr val="tx1"/>
              </a:buClr>
              <a:buFontTx/>
              <a:buNone/>
            </a:pPr>
            <a:endParaRPr lang="en-US" dirty="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0"/>
            <a:ext cx="7772400" cy="1143000"/>
          </a:xfrm>
        </p:spPr>
        <p:txBody>
          <a:bodyPr/>
          <a:lstStyle/>
          <a:p>
            <a:r>
              <a:rPr lang="en-US" dirty="0">
                <a:ea typeface="MS Mincho" charset="-128"/>
              </a:rPr>
              <a:t>Searching a binary search tree</a:t>
            </a:r>
            <a:r>
              <a:rPr lang="en-US" dirty="0"/>
              <a:t> </a:t>
            </a:r>
          </a:p>
        </p:txBody>
      </p:sp>
      <p:sp>
        <p:nvSpPr>
          <p:cNvPr id="11267" name="Rectangle 3"/>
          <p:cNvSpPr>
            <a:spLocks noGrp="1" noChangeArrowheads="1"/>
          </p:cNvSpPr>
          <p:nvPr>
            <p:ph idx="1"/>
          </p:nvPr>
        </p:nvSpPr>
        <p:spPr>
          <a:xfrm>
            <a:off x="990600" y="1676400"/>
            <a:ext cx="7772400" cy="4114800"/>
          </a:xfrm>
        </p:spPr>
        <p:txBody>
          <a:bodyPr/>
          <a:lstStyle/>
          <a:p>
            <a:pPr marL="609600" indent="-609600">
              <a:buClr>
                <a:schemeClr val="bg1"/>
              </a:buClr>
              <a:buSzTx/>
              <a:buFontTx/>
              <a:buAutoNum type="arabicParenR"/>
            </a:pPr>
            <a:r>
              <a:rPr lang="en-US" dirty="0">
                <a:cs typeface="Times New Roman" pitchFamily="18" charset="0"/>
              </a:rPr>
              <a:t>(1) Start at the root</a:t>
            </a:r>
          </a:p>
          <a:p>
            <a:pPr marL="609600" indent="-609600">
              <a:buClr>
                <a:schemeClr val="bg1"/>
              </a:buClr>
              <a:buSzTx/>
              <a:buFontTx/>
              <a:buAutoNum type="arabicParenR"/>
            </a:pPr>
            <a:r>
              <a:rPr lang="en-US" dirty="0">
                <a:cs typeface="Times New Roman" pitchFamily="18" charset="0"/>
              </a:rPr>
              <a:t>(2) Compare the value of the item you are searching for with the value stored at the root</a:t>
            </a:r>
          </a:p>
          <a:p>
            <a:pPr marL="609600" indent="-609600">
              <a:buClr>
                <a:schemeClr val="bg1"/>
              </a:buClr>
              <a:buSzTx/>
              <a:buFontTx/>
              <a:buAutoNum type="arabicParenR"/>
            </a:pPr>
            <a:r>
              <a:rPr lang="en-US" dirty="0">
                <a:cs typeface="Times New Roman" pitchFamily="18" charset="0"/>
              </a:rPr>
              <a:t>(3) If the values are equal, then </a:t>
            </a:r>
            <a:r>
              <a:rPr lang="en-US" i="1" dirty="0">
                <a:cs typeface="Times New Roman" pitchFamily="18" charset="0"/>
              </a:rPr>
              <a:t>item found</a:t>
            </a:r>
            <a:r>
              <a:rPr lang="en-US" dirty="0">
                <a:cs typeface="Times New Roman" pitchFamily="18" charset="0"/>
              </a:rPr>
              <a:t>; otherwise, if it is a leaf node, then </a:t>
            </a:r>
            <a:r>
              <a:rPr lang="en-US" i="1" dirty="0">
                <a:cs typeface="Times New Roman" pitchFamily="18" charset="0"/>
              </a:rPr>
              <a:t>not found</a:t>
            </a:r>
            <a:r>
              <a:rPr lang="en-US" dirty="0">
                <a:cs typeface="Times New Roman" pitchFamily="18" charset="0"/>
              </a:rPr>
              <a:t> </a:t>
            </a:r>
            <a:endParaRPr lang="en-US" dirty="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0"/>
            <a:ext cx="7772400" cy="1143000"/>
          </a:xfrm>
        </p:spPr>
        <p:txBody>
          <a:bodyPr/>
          <a:lstStyle/>
          <a:p>
            <a:pPr>
              <a:lnSpc>
                <a:spcPct val="80000"/>
              </a:lnSpc>
            </a:pPr>
            <a:r>
              <a:rPr lang="en-US" sz="4000" dirty="0">
                <a:ea typeface="MS Mincho" charset="-128"/>
              </a:rPr>
              <a:t>Searching a binary search tree</a:t>
            </a:r>
            <a:r>
              <a:rPr lang="en-US" sz="4000" dirty="0"/>
              <a:t> </a:t>
            </a:r>
            <a:r>
              <a:rPr lang="en-US" sz="3200" dirty="0"/>
              <a:t>(cont.)</a:t>
            </a:r>
          </a:p>
        </p:txBody>
      </p:sp>
      <p:sp>
        <p:nvSpPr>
          <p:cNvPr id="12291" name="Rectangle 3"/>
          <p:cNvSpPr>
            <a:spLocks noGrp="1" noChangeArrowheads="1"/>
          </p:cNvSpPr>
          <p:nvPr>
            <p:ph idx="1"/>
          </p:nvPr>
        </p:nvSpPr>
        <p:spPr>
          <a:xfrm>
            <a:off x="762000" y="1295400"/>
            <a:ext cx="7772400" cy="4343400"/>
          </a:xfrm>
        </p:spPr>
        <p:txBody>
          <a:bodyPr>
            <a:normAutofit/>
          </a:bodyPr>
          <a:lstStyle/>
          <a:p>
            <a:pPr marL="533400" indent="-533400">
              <a:lnSpc>
                <a:spcPct val="90000"/>
              </a:lnSpc>
              <a:buClr>
                <a:schemeClr val="bg1"/>
              </a:buClr>
              <a:buSzTx/>
              <a:buFontTx/>
              <a:buAutoNum type="arabicParenR" startAt="4"/>
            </a:pPr>
            <a:r>
              <a:rPr lang="en-US" dirty="0">
                <a:cs typeface="Times New Roman" pitchFamily="18" charset="0"/>
              </a:rPr>
              <a:t>(4) If it is less than the value stored at the root, then search the left </a:t>
            </a:r>
            <a:r>
              <a:rPr lang="en-US" dirty="0" err="1">
                <a:cs typeface="Times New Roman" pitchFamily="18" charset="0"/>
              </a:rPr>
              <a:t>subtree</a:t>
            </a:r>
            <a:endParaRPr lang="en-US" dirty="0">
              <a:cs typeface="Times New Roman" pitchFamily="18" charset="0"/>
            </a:endParaRPr>
          </a:p>
          <a:p>
            <a:pPr marL="533400" indent="-533400">
              <a:lnSpc>
                <a:spcPct val="90000"/>
              </a:lnSpc>
              <a:buClr>
                <a:schemeClr val="bg1"/>
              </a:buClr>
              <a:buSzTx/>
              <a:buFontTx/>
              <a:buAutoNum type="arabicParenR" startAt="4"/>
            </a:pPr>
            <a:r>
              <a:rPr lang="en-US" dirty="0">
                <a:cs typeface="Times New Roman" pitchFamily="18" charset="0"/>
              </a:rPr>
              <a:t>(5) If it is greater than the value stored at the root, then search the right </a:t>
            </a:r>
            <a:r>
              <a:rPr lang="en-US" dirty="0" err="1">
                <a:cs typeface="Times New Roman" pitchFamily="18" charset="0"/>
              </a:rPr>
              <a:t>subtree</a:t>
            </a:r>
            <a:endParaRPr lang="en-US" dirty="0">
              <a:cs typeface="Times New Roman" pitchFamily="18" charset="0"/>
            </a:endParaRPr>
          </a:p>
          <a:p>
            <a:pPr marL="533400" indent="-533400">
              <a:lnSpc>
                <a:spcPct val="90000"/>
              </a:lnSpc>
              <a:buClr>
                <a:schemeClr val="bg1"/>
              </a:buClr>
              <a:buSzTx/>
              <a:buFontTx/>
              <a:buAutoNum type="arabicParenR" startAt="4"/>
            </a:pPr>
            <a:r>
              <a:rPr lang="en-US" dirty="0">
                <a:cs typeface="Times New Roman" pitchFamily="18" charset="0"/>
              </a:rPr>
              <a:t>(6) Repeat steps 2-6 for the root of the </a:t>
            </a:r>
            <a:r>
              <a:rPr lang="en-US" dirty="0" err="1">
                <a:cs typeface="Times New Roman" pitchFamily="18" charset="0"/>
              </a:rPr>
              <a:t>subtree</a:t>
            </a:r>
            <a:r>
              <a:rPr lang="en-US" dirty="0">
                <a:cs typeface="Times New Roman" pitchFamily="18" charset="0"/>
              </a:rPr>
              <a:t> chosen in the previous step 4 or 5</a:t>
            </a:r>
            <a:endParaRPr lang="en-US" dirty="0">
              <a:latin typeface="Courier New" pitchFamily="49" charset="0"/>
              <a:cs typeface="Courier New" pitchFamily="49" charset="0"/>
            </a:endParaRPr>
          </a:p>
          <a:p>
            <a:pPr marL="533400" indent="-533400">
              <a:lnSpc>
                <a:spcPct val="90000"/>
              </a:lnSpc>
              <a:buFontTx/>
              <a:buNone/>
            </a:pPr>
            <a:endParaRPr lang="en-US" sz="1800" dirty="0">
              <a:latin typeface="Courier New" pitchFamily="49" charset="0"/>
              <a:cs typeface="Courier New" pitchFamily="49" charset="0"/>
            </a:endParaRPr>
          </a:p>
          <a:p>
            <a:pPr marL="533400" indent="-533400">
              <a:lnSpc>
                <a:spcPct val="90000"/>
              </a:lnSpc>
              <a:buFontTx/>
              <a:buChar char=" "/>
            </a:pPr>
            <a:r>
              <a:rPr lang="en-US" dirty="0">
                <a:solidFill>
                  <a:srgbClr val="FF3300"/>
                </a:solidFill>
                <a:ea typeface="MS Mincho" charset="-128"/>
              </a:rPr>
              <a:t>Is this better than searching a linked list?</a:t>
            </a:r>
            <a:r>
              <a:rPr lang="en-US" dirty="0">
                <a:ea typeface="MS Mincho" charset="-128"/>
              </a:rPr>
              <a:t> </a:t>
            </a:r>
            <a:endParaRPr lang="en-US" sz="2800" dirty="0"/>
          </a:p>
        </p:txBody>
      </p:sp>
      <p:sp>
        <p:nvSpPr>
          <p:cNvPr id="12292" name="Text Box 4"/>
          <p:cNvSpPr txBox="1">
            <a:spLocks noChangeArrowheads="1"/>
          </p:cNvSpPr>
          <p:nvPr/>
        </p:nvSpPr>
        <p:spPr bwMode="auto">
          <a:xfrm>
            <a:off x="3200400" y="6019800"/>
            <a:ext cx="2119170" cy="369332"/>
          </a:xfrm>
          <a:prstGeom prst="rect">
            <a:avLst/>
          </a:prstGeom>
          <a:noFill/>
          <a:ln w="9525">
            <a:solidFill>
              <a:srgbClr val="FFCC00"/>
            </a:solidFill>
            <a:miter lim="800000"/>
            <a:headEnd/>
            <a:tailEnd/>
          </a:ln>
          <a:effectLst/>
        </p:spPr>
        <p:txBody>
          <a:bodyPr wrap="none">
            <a:spAutoFit/>
          </a:bodyPr>
          <a:lstStyle/>
          <a:p>
            <a:r>
              <a:rPr lang="en-US">
                <a:solidFill>
                  <a:srgbClr val="FF0000"/>
                </a:solidFill>
              </a:rPr>
              <a:t>Yes !!  ---&gt; O(logN)</a:t>
            </a:r>
          </a:p>
        </p:txBody>
      </p:sp>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ea typeface="MS Mincho" charset="-128"/>
              </a:rPr>
              <a:t>Tree node structure</a:t>
            </a:r>
            <a:r>
              <a:rPr lang="en-US"/>
              <a:t> </a:t>
            </a:r>
          </a:p>
        </p:txBody>
      </p:sp>
      <p:pic>
        <p:nvPicPr>
          <p:cNvPr id="13315" name="Picture 3" descr="P460"/>
          <p:cNvPicPr>
            <a:picLocks noChangeAspect="1" noChangeArrowheads="1"/>
          </p:cNvPicPr>
          <p:nvPr/>
        </p:nvPicPr>
        <p:blipFill>
          <a:blip r:embed="rId2" cstate="print"/>
          <a:srcRect/>
          <a:stretch>
            <a:fillRect/>
          </a:stretch>
        </p:blipFill>
        <p:spPr bwMode="auto">
          <a:xfrm>
            <a:off x="2971800" y="1905000"/>
            <a:ext cx="3200400" cy="2309813"/>
          </a:xfrm>
          <a:prstGeom prst="rect">
            <a:avLst/>
          </a:prstGeom>
          <a:noFill/>
        </p:spPr>
      </p:pic>
      <p:sp>
        <p:nvSpPr>
          <p:cNvPr id="13316" name="Rectangle 4"/>
          <p:cNvSpPr>
            <a:spLocks noChangeArrowheads="1"/>
          </p:cNvSpPr>
          <p:nvPr/>
        </p:nvSpPr>
        <p:spPr bwMode="auto">
          <a:xfrm>
            <a:off x="1371600" y="4495800"/>
            <a:ext cx="6096000" cy="2160591"/>
          </a:xfrm>
          <a:prstGeom prst="rect">
            <a:avLst/>
          </a:prstGeom>
          <a:noFill/>
          <a:ln w="9525">
            <a:noFill/>
            <a:miter lim="800000"/>
            <a:headEnd/>
            <a:tailEnd/>
          </a:ln>
          <a:effectLst/>
        </p:spPr>
        <p:txBody>
          <a:bodyPr>
            <a:spAutoFit/>
          </a:bodyPr>
          <a:lstStyle/>
          <a:p>
            <a:pPr>
              <a:lnSpc>
                <a:spcPct val="70000"/>
              </a:lnSpc>
            </a:pPr>
            <a:endParaRPr lang="en-US" sz="3200" dirty="0">
              <a:cs typeface="Courier New" pitchFamily="49" charset="0"/>
            </a:endParaRPr>
          </a:p>
          <a:p>
            <a:pPr>
              <a:lnSpc>
                <a:spcPct val="70000"/>
              </a:lnSpc>
            </a:pPr>
            <a:r>
              <a:rPr lang="en-US" sz="3200" dirty="0" err="1">
                <a:cs typeface="Times New Roman" pitchFamily="18" charset="0"/>
              </a:rPr>
              <a:t>struct</a:t>
            </a:r>
            <a:r>
              <a:rPr lang="en-US" sz="3200" dirty="0">
                <a:cs typeface="Times New Roman" pitchFamily="18" charset="0"/>
              </a:rPr>
              <a:t> </a:t>
            </a:r>
            <a:r>
              <a:rPr lang="en-US" sz="3200" dirty="0" err="1">
                <a:cs typeface="Times New Roman" pitchFamily="18" charset="0"/>
              </a:rPr>
              <a:t>TreeNode</a:t>
            </a:r>
            <a:r>
              <a:rPr lang="en-US" sz="3200" dirty="0">
                <a:cs typeface="Times New Roman" pitchFamily="18" charset="0"/>
              </a:rPr>
              <a:t> {</a:t>
            </a:r>
            <a:endParaRPr lang="en-US" sz="3200" dirty="0">
              <a:cs typeface="Courier New" pitchFamily="49" charset="0"/>
            </a:endParaRPr>
          </a:p>
          <a:p>
            <a:pPr>
              <a:lnSpc>
                <a:spcPct val="70000"/>
              </a:lnSpc>
            </a:pPr>
            <a:r>
              <a:rPr lang="en-US" sz="3200" dirty="0">
                <a:cs typeface="Times New Roman" pitchFamily="18" charset="0"/>
              </a:rPr>
              <a:t>      </a:t>
            </a:r>
            <a:r>
              <a:rPr lang="en-US" sz="3200" dirty="0" err="1">
                <a:cs typeface="Times New Roman" pitchFamily="18" charset="0"/>
              </a:rPr>
              <a:t>ItemType</a:t>
            </a:r>
            <a:r>
              <a:rPr lang="en-US" sz="3200" dirty="0">
                <a:cs typeface="Times New Roman" pitchFamily="18" charset="0"/>
              </a:rPr>
              <a:t> info;</a:t>
            </a:r>
            <a:endParaRPr lang="en-US" sz="3200" dirty="0">
              <a:cs typeface="Courier New" pitchFamily="49" charset="0"/>
            </a:endParaRPr>
          </a:p>
          <a:p>
            <a:pPr>
              <a:lnSpc>
                <a:spcPct val="70000"/>
              </a:lnSpc>
            </a:pPr>
            <a:r>
              <a:rPr lang="en-US" sz="3200" dirty="0">
                <a:cs typeface="Times New Roman" pitchFamily="18" charset="0"/>
              </a:rPr>
              <a:t>      </a:t>
            </a:r>
            <a:r>
              <a:rPr lang="en-US" sz="3200" dirty="0" err="1">
                <a:cs typeface="Times New Roman" pitchFamily="18" charset="0"/>
              </a:rPr>
              <a:t>TreeNode</a:t>
            </a:r>
            <a:r>
              <a:rPr lang="en-US" sz="3200" dirty="0">
                <a:cs typeface="Times New Roman" pitchFamily="18" charset="0"/>
              </a:rPr>
              <a:t>* left;</a:t>
            </a:r>
            <a:endParaRPr lang="en-US" sz="3200" dirty="0">
              <a:cs typeface="Courier New" pitchFamily="49" charset="0"/>
            </a:endParaRPr>
          </a:p>
          <a:p>
            <a:pPr>
              <a:lnSpc>
                <a:spcPct val="70000"/>
              </a:lnSpc>
            </a:pPr>
            <a:r>
              <a:rPr lang="en-US" sz="3200" dirty="0">
                <a:cs typeface="Times New Roman" pitchFamily="18" charset="0"/>
              </a:rPr>
              <a:t>     </a:t>
            </a:r>
            <a:r>
              <a:rPr lang="en-US" sz="3200" dirty="0" smtClean="0">
                <a:cs typeface="Times New Roman" pitchFamily="18" charset="0"/>
              </a:rPr>
              <a:t> </a:t>
            </a:r>
            <a:r>
              <a:rPr lang="en-US" sz="3200" dirty="0" err="1">
                <a:cs typeface="Times New Roman" pitchFamily="18" charset="0"/>
              </a:rPr>
              <a:t>TreeNode</a:t>
            </a:r>
            <a:r>
              <a:rPr lang="en-US" sz="3200" dirty="0">
                <a:cs typeface="Times New Roman" pitchFamily="18" charset="0"/>
              </a:rPr>
              <a:t>* right; </a:t>
            </a:r>
            <a:endParaRPr lang="en-US" sz="3200" dirty="0" smtClean="0">
              <a:cs typeface="Times New Roman" pitchFamily="18" charset="0"/>
            </a:endParaRPr>
          </a:p>
          <a:p>
            <a:pPr>
              <a:lnSpc>
                <a:spcPct val="70000"/>
              </a:lnSpc>
            </a:pPr>
            <a:r>
              <a:rPr lang="en-US" sz="3200" dirty="0" smtClean="0">
                <a:cs typeface="Times New Roman" pitchFamily="18" charset="0"/>
              </a:rPr>
              <a:t>};</a:t>
            </a:r>
            <a:endParaRPr lang="en-US" sz="2800" dirty="0">
              <a:cs typeface="Times New Roman" pitchFamily="18" charset="0"/>
            </a:endParaRPr>
          </a:p>
        </p:txBody>
      </p:sp>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371600" y="0"/>
            <a:ext cx="5029200" cy="990600"/>
          </a:xfrm>
        </p:spPr>
        <p:txBody>
          <a:bodyPr/>
          <a:lstStyle/>
          <a:p>
            <a:r>
              <a:rPr lang="en-US" sz="4000" dirty="0">
                <a:ea typeface="MS Mincho" charset="-128"/>
              </a:rPr>
              <a:t>Function </a:t>
            </a:r>
            <a:r>
              <a:rPr lang="en-US" sz="4000" dirty="0" err="1">
                <a:ea typeface="MS Mincho" charset="-128"/>
              </a:rPr>
              <a:t>InsertItem</a:t>
            </a:r>
            <a:r>
              <a:rPr lang="en-US" sz="4000" dirty="0"/>
              <a:t> </a:t>
            </a:r>
          </a:p>
        </p:txBody>
      </p:sp>
      <p:sp>
        <p:nvSpPr>
          <p:cNvPr id="21507" name="Rectangle 1027"/>
          <p:cNvSpPr>
            <a:spLocks noGrp="1" noChangeArrowheads="1"/>
          </p:cNvSpPr>
          <p:nvPr>
            <p:ph idx="1"/>
          </p:nvPr>
        </p:nvSpPr>
        <p:spPr>
          <a:xfrm>
            <a:off x="914400" y="1219200"/>
            <a:ext cx="2133600" cy="3352800"/>
          </a:xfrm>
        </p:spPr>
        <p:txBody>
          <a:bodyPr/>
          <a:lstStyle/>
          <a:p>
            <a:r>
              <a:rPr lang="en-US" sz="2000" dirty="0">
                <a:ea typeface="MS Mincho" charset="-128"/>
              </a:rPr>
              <a:t>Use the binary search tree property to insert the new item at the correct place</a:t>
            </a:r>
            <a:r>
              <a:rPr lang="en-US" sz="2000" dirty="0"/>
              <a:t> </a:t>
            </a:r>
          </a:p>
        </p:txBody>
      </p:sp>
      <p:pic>
        <p:nvPicPr>
          <p:cNvPr id="21508" name="Picture 1028" descr="P468"/>
          <p:cNvPicPr>
            <a:picLocks noChangeAspect="1" noChangeArrowheads="1"/>
          </p:cNvPicPr>
          <p:nvPr/>
        </p:nvPicPr>
        <p:blipFill>
          <a:blip r:embed="rId2" cstate="print">
            <a:lum bright="-18000"/>
          </a:blip>
          <a:srcRect/>
          <a:stretch>
            <a:fillRect/>
          </a:stretch>
        </p:blipFill>
        <p:spPr bwMode="auto">
          <a:xfrm>
            <a:off x="3124200" y="1042987"/>
            <a:ext cx="6019800" cy="58150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P472"/>
          <p:cNvPicPr>
            <a:picLocks noChangeAspect="1" noChangeArrowheads="1"/>
          </p:cNvPicPr>
          <p:nvPr/>
        </p:nvPicPr>
        <p:blipFill>
          <a:blip r:embed="rId2" cstate="print">
            <a:lum bright="-18000"/>
          </a:blip>
          <a:srcRect/>
          <a:stretch>
            <a:fillRect/>
          </a:stretch>
        </p:blipFill>
        <p:spPr bwMode="auto">
          <a:xfrm>
            <a:off x="3429000" y="-1"/>
            <a:ext cx="5715000" cy="6864435"/>
          </a:xfrm>
          <a:prstGeom prst="rect">
            <a:avLst/>
          </a:prstGeom>
          <a:noFill/>
        </p:spPr>
      </p:pic>
      <p:sp>
        <p:nvSpPr>
          <p:cNvPr id="25605" name="Rectangle 5"/>
          <p:cNvSpPr>
            <a:spLocks noChangeArrowheads="1"/>
          </p:cNvSpPr>
          <p:nvPr/>
        </p:nvSpPr>
        <p:spPr bwMode="auto">
          <a:xfrm>
            <a:off x="990600" y="685800"/>
            <a:ext cx="2362200" cy="3200400"/>
          </a:xfrm>
          <a:prstGeom prst="rect">
            <a:avLst/>
          </a:prstGeom>
          <a:noFill/>
          <a:ln w="9525">
            <a:noFill/>
            <a:miter lim="800000"/>
            <a:headEnd/>
            <a:tailEnd/>
          </a:ln>
          <a:effectLst/>
        </p:spPr>
        <p:txBody>
          <a:bodyPr anchor="ctr"/>
          <a:lstStyle/>
          <a:p>
            <a:pPr algn="l"/>
            <a:r>
              <a:rPr lang="en-US" sz="3600" dirty="0">
                <a:latin typeface="Times New Roman" pitchFamily="18" charset="0"/>
                <a:ea typeface="MS Mincho" charset="-128"/>
              </a:rPr>
              <a:t>Does the order of inserting elements into a tree matter? </a:t>
            </a:r>
          </a:p>
          <a:p>
            <a:pPr algn="l"/>
            <a:r>
              <a:rPr lang="en-US" sz="3600" dirty="0">
                <a:latin typeface="Times New Roman" pitchFamily="18" charset="0"/>
                <a:ea typeface="MS Mincho" charset="-128"/>
              </a:rPr>
              <a:t>(cont.)</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0"/>
            <a:ext cx="7772400" cy="990600"/>
          </a:xfrm>
        </p:spPr>
        <p:txBody>
          <a:bodyPr/>
          <a:lstStyle/>
          <a:p>
            <a:r>
              <a:rPr lang="en-US" dirty="0">
                <a:ea typeface="MS Mincho" charset="-128"/>
              </a:rPr>
              <a:t>Function </a:t>
            </a:r>
            <a:r>
              <a:rPr lang="en-US" dirty="0" err="1">
                <a:ea typeface="MS Mincho" charset="-128"/>
              </a:rPr>
              <a:t>DeleteItem</a:t>
            </a:r>
            <a:r>
              <a:rPr lang="en-US" dirty="0"/>
              <a:t> </a:t>
            </a:r>
          </a:p>
        </p:txBody>
      </p:sp>
      <p:sp>
        <p:nvSpPr>
          <p:cNvPr id="28675" name="Rectangle 3"/>
          <p:cNvSpPr>
            <a:spLocks noGrp="1" noChangeArrowheads="1"/>
          </p:cNvSpPr>
          <p:nvPr>
            <p:ph idx="1"/>
          </p:nvPr>
        </p:nvSpPr>
        <p:spPr>
          <a:xfrm>
            <a:off x="1066800" y="1295400"/>
            <a:ext cx="7772400" cy="4267200"/>
          </a:xfrm>
        </p:spPr>
        <p:txBody>
          <a:bodyPr>
            <a:normAutofit/>
          </a:bodyPr>
          <a:lstStyle/>
          <a:p>
            <a:r>
              <a:rPr lang="en-US" dirty="0">
                <a:cs typeface="Times New Roman" pitchFamily="18" charset="0"/>
              </a:rPr>
              <a:t>First, find the item; then, delete it</a:t>
            </a:r>
            <a:endParaRPr lang="en-US" dirty="0">
              <a:latin typeface="Courier New" pitchFamily="49" charset="0"/>
              <a:cs typeface="Courier New" pitchFamily="49" charset="0"/>
            </a:endParaRPr>
          </a:p>
          <a:p>
            <a:r>
              <a:rPr lang="en-US" u="sng" dirty="0">
                <a:cs typeface="Times New Roman" pitchFamily="18" charset="0"/>
              </a:rPr>
              <a:t>Important</a:t>
            </a:r>
            <a:r>
              <a:rPr lang="en-US" dirty="0">
                <a:cs typeface="Times New Roman" pitchFamily="18" charset="0"/>
              </a:rPr>
              <a:t>: binary search tree property must be preserved!!</a:t>
            </a:r>
            <a:endParaRPr lang="en-US" dirty="0">
              <a:latin typeface="Courier New" pitchFamily="49" charset="0"/>
              <a:cs typeface="Courier New" pitchFamily="49" charset="0"/>
            </a:endParaRPr>
          </a:p>
          <a:p>
            <a:r>
              <a:rPr lang="en-US" dirty="0">
                <a:cs typeface="Times New Roman" pitchFamily="18" charset="0"/>
              </a:rPr>
              <a:t>We need to consider three different cases: </a:t>
            </a:r>
            <a:endParaRPr lang="en-US" dirty="0">
              <a:latin typeface="Courier New" pitchFamily="49" charset="0"/>
              <a:cs typeface="Courier New" pitchFamily="49" charset="0"/>
            </a:endParaRPr>
          </a:p>
          <a:p>
            <a:pPr>
              <a:buFontTx/>
              <a:buNone/>
            </a:pPr>
            <a:r>
              <a:rPr lang="en-US" dirty="0">
                <a:ea typeface="MS Mincho" charset="-128"/>
              </a:rPr>
              <a:t>	(1) Deleting a leaf</a:t>
            </a:r>
            <a:r>
              <a:rPr lang="en-US" dirty="0"/>
              <a:t> </a:t>
            </a:r>
          </a:p>
          <a:p>
            <a:pPr>
              <a:buFontTx/>
              <a:buNone/>
            </a:pPr>
            <a:r>
              <a:rPr lang="en-US" dirty="0"/>
              <a:t>	</a:t>
            </a:r>
            <a:r>
              <a:rPr lang="en-US" dirty="0">
                <a:cs typeface="Times New Roman" pitchFamily="18" charset="0"/>
              </a:rPr>
              <a:t>(2) Deleting a node with only one child</a:t>
            </a:r>
            <a:endParaRPr lang="en-US" dirty="0">
              <a:latin typeface="Courier New" pitchFamily="49" charset="0"/>
              <a:cs typeface="Courier New" pitchFamily="49" charset="0"/>
            </a:endParaRPr>
          </a:p>
          <a:p>
            <a:pPr>
              <a:buFontTx/>
              <a:buNone/>
            </a:pPr>
            <a:r>
              <a:rPr lang="en-US" dirty="0"/>
              <a:t>	</a:t>
            </a:r>
            <a:r>
              <a:rPr lang="en-US" dirty="0">
                <a:cs typeface="Times New Roman" pitchFamily="18" charset="0"/>
              </a:rPr>
              <a:t>(3) Deleting a node with two children </a:t>
            </a:r>
            <a:endParaRPr lang="en-US" dirty="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ea typeface="MS Mincho" charset="-128"/>
              </a:rPr>
              <a:t>(1) Deleting a leaf</a:t>
            </a:r>
            <a:r>
              <a:rPr lang="en-US"/>
              <a:t> </a:t>
            </a:r>
          </a:p>
        </p:txBody>
      </p:sp>
      <p:pic>
        <p:nvPicPr>
          <p:cNvPr id="29699" name="Picture 3" descr="P473"/>
          <p:cNvPicPr>
            <a:picLocks noChangeAspect="1" noChangeArrowheads="1"/>
          </p:cNvPicPr>
          <p:nvPr/>
        </p:nvPicPr>
        <p:blipFill>
          <a:blip r:embed="rId2" cstate="print">
            <a:lum bright="-18000"/>
          </a:blip>
          <a:srcRect/>
          <a:stretch>
            <a:fillRect/>
          </a:stretch>
        </p:blipFill>
        <p:spPr bwMode="auto">
          <a:xfrm>
            <a:off x="990600" y="1981199"/>
            <a:ext cx="7772400" cy="4193865"/>
          </a:xfrm>
          <a:prstGeom prst="rect">
            <a:avLst/>
          </a:prstGeom>
          <a:noFill/>
        </p:spPr>
      </p:pic>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609600"/>
            <a:ext cx="6934200" cy="1143000"/>
          </a:xfrm>
        </p:spPr>
        <p:txBody>
          <a:bodyPr>
            <a:normAutofit fontScale="90000"/>
          </a:bodyPr>
          <a:lstStyle/>
          <a:p>
            <a:pPr algn="l"/>
            <a:r>
              <a:rPr lang="en-US" dirty="0">
                <a:cs typeface="Times New Roman" pitchFamily="18" charset="0"/>
              </a:rPr>
              <a:t>(2)  Deleting a node with</a:t>
            </a:r>
            <a:br>
              <a:rPr lang="en-US" dirty="0">
                <a:cs typeface="Times New Roman" pitchFamily="18" charset="0"/>
              </a:rPr>
            </a:br>
            <a:r>
              <a:rPr lang="en-US" dirty="0">
                <a:cs typeface="Times New Roman" pitchFamily="18" charset="0"/>
              </a:rPr>
              <a:t>	only one child</a:t>
            </a:r>
            <a:endParaRPr lang="en-US" dirty="0">
              <a:latin typeface="Courier New" pitchFamily="49" charset="0"/>
              <a:cs typeface="Courier New" pitchFamily="49" charset="0"/>
            </a:endParaRPr>
          </a:p>
        </p:txBody>
      </p:sp>
      <p:pic>
        <p:nvPicPr>
          <p:cNvPr id="30723" name="Picture 3" descr="P474"/>
          <p:cNvPicPr>
            <a:picLocks noChangeAspect="1" noChangeArrowheads="1"/>
          </p:cNvPicPr>
          <p:nvPr/>
        </p:nvPicPr>
        <p:blipFill>
          <a:blip r:embed="rId2" cstate="print">
            <a:lum bright="-18000"/>
          </a:blip>
          <a:srcRect/>
          <a:stretch>
            <a:fillRect/>
          </a:stretch>
        </p:blipFill>
        <p:spPr bwMode="auto">
          <a:xfrm>
            <a:off x="1066800" y="2286000"/>
            <a:ext cx="7848600" cy="3730129"/>
          </a:xfrm>
          <a:prstGeom prst="rect">
            <a:avLst/>
          </a:prstGeom>
          <a:noFill/>
        </p:spPr>
      </p:pic>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normAutofit fontScale="90000"/>
          </a:bodyPr>
          <a:lstStyle/>
          <a:p>
            <a:pPr algn="l"/>
            <a:r>
              <a:rPr lang="en-US">
                <a:ea typeface="MS Mincho" charset="-128"/>
              </a:rPr>
              <a:t>(3)  Deleting a node with two</a:t>
            </a:r>
            <a:br>
              <a:rPr lang="en-US">
                <a:ea typeface="MS Mincho" charset="-128"/>
              </a:rPr>
            </a:br>
            <a:r>
              <a:rPr lang="en-US">
                <a:ea typeface="MS Mincho" charset="-128"/>
              </a:rPr>
              <a:t>	children</a:t>
            </a:r>
          </a:p>
        </p:txBody>
      </p:sp>
      <p:pic>
        <p:nvPicPr>
          <p:cNvPr id="66563" name="Picture 1027" descr="P475"/>
          <p:cNvPicPr>
            <a:picLocks noChangeAspect="1" noChangeArrowheads="1"/>
          </p:cNvPicPr>
          <p:nvPr/>
        </p:nvPicPr>
        <p:blipFill>
          <a:blip r:embed="rId2" cstate="print">
            <a:lum bright="-18000"/>
          </a:blip>
          <a:srcRect/>
          <a:stretch>
            <a:fillRect/>
          </a:stretch>
        </p:blipFill>
        <p:spPr bwMode="auto">
          <a:xfrm>
            <a:off x="1066800" y="2133600"/>
            <a:ext cx="7848600" cy="4421287"/>
          </a:xfrm>
          <a:prstGeom prst="rect">
            <a:avLst/>
          </a:prstGeom>
          <a:noFill/>
        </p:spPr>
      </p:pic>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990600" y="228600"/>
            <a:ext cx="7924800" cy="1143000"/>
          </a:xfrm>
          <a:noFill/>
          <a:ln/>
        </p:spPr>
        <p:txBody>
          <a:bodyPr>
            <a:normAutofit fontScale="90000"/>
          </a:bodyPr>
          <a:lstStyle/>
          <a:p>
            <a:pPr algn="l"/>
            <a:r>
              <a:rPr lang="en-US" sz="4000" dirty="0">
                <a:ea typeface="MS Mincho" charset="-128"/>
              </a:rPr>
              <a:t>(3)  Deleting a node with two</a:t>
            </a:r>
            <a:br>
              <a:rPr lang="en-US" sz="4000" dirty="0">
                <a:ea typeface="MS Mincho" charset="-128"/>
              </a:rPr>
            </a:br>
            <a:r>
              <a:rPr lang="en-US" sz="4000" dirty="0">
                <a:ea typeface="MS Mincho" charset="-128"/>
              </a:rPr>
              <a:t>	children (cont.)</a:t>
            </a:r>
          </a:p>
        </p:txBody>
      </p:sp>
      <p:sp>
        <p:nvSpPr>
          <p:cNvPr id="33795" name="Rectangle 3"/>
          <p:cNvSpPr>
            <a:spLocks noGrp="1" noChangeArrowheads="1"/>
          </p:cNvSpPr>
          <p:nvPr>
            <p:ph idx="1"/>
          </p:nvPr>
        </p:nvSpPr>
        <p:spPr>
          <a:xfrm>
            <a:off x="1143000" y="1981200"/>
            <a:ext cx="7772400" cy="3429000"/>
          </a:xfrm>
        </p:spPr>
        <p:txBody>
          <a:bodyPr/>
          <a:lstStyle/>
          <a:p>
            <a:r>
              <a:rPr lang="en-US" dirty="0">
                <a:cs typeface="Times New Roman" pitchFamily="18" charset="0"/>
              </a:rPr>
              <a:t>Find predecessor (it is the rightmost node in the left </a:t>
            </a:r>
            <a:r>
              <a:rPr lang="en-US" dirty="0" err="1">
                <a:cs typeface="Times New Roman" pitchFamily="18" charset="0"/>
              </a:rPr>
              <a:t>subtree</a:t>
            </a:r>
            <a:r>
              <a:rPr lang="en-US" dirty="0">
                <a:cs typeface="Times New Roman" pitchFamily="18" charset="0"/>
              </a:rPr>
              <a:t>)</a:t>
            </a:r>
            <a:endParaRPr lang="en-US" dirty="0">
              <a:latin typeface="Courier New" pitchFamily="49" charset="0"/>
              <a:cs typeface="Courier New" pitchFamily="49" charset="0"/>
            </a:endParaRPr>
          </a:p>
          <a:p>
            <a:r>
              <a:rPr lang="en-US" dirty="0">
                <a:cs typeface="Times New Roman" pitchFamily="18" charset="0"/>
              </a:rPr>
              <a:t>Replace the data of the node to be deleted with predecessor's data</a:t>
            </a:r>
            <a:endParaRPr lang="en-US" dirty="0">
              <a:latin typeface="Courier New" pitchFamily="49" charset="0"/>
              <a:cs typeface="Courier New" pitchFamily="49" charset="0"/>
            </a:endParaRPr>
          </a:p>
          <a:p>
            <a:r>
              <a:rPr lang="en-US" dirty="0">
                <a:cs typeface="Times New Roman" pitchFamily="18" charset="0"/>
              </a:rPr>
              <a:t>Delete predecessor node</a:t>
            </a:r>
            <a:endParaRPr lang="en-US" dirty="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6400" y="152400"/>
            <a:ext cx="5562600" cy="1066800"/>
          </a:xfrm>
        </p:spPr>
        <p:txBody>
          <a:bodyPr/>
          <a:lstStyle/>
          <a:p>
            <a:r>
              <a:rPr lang="en-US" dirty="0">
                <a:solidFill>
                  <a:schemeClr val="tx1"/>
                </a:solidFill>
              </a:rPr>
              <a:t>Tree characteristics</a:t>
            </a:r>
          </a:p>
        </p:txBody>
      </p:sp>
      <p:sp>
        <p:nvSpPr>
          <p:cNvPr id="8195" name="Rectangle 3"/>
          <p:cNvSpPr>
            <a:spLocks noGrp="1" noChangeArrowheads="1"/>
          </p:cNvSpPr>
          <p:nvPr>
            <p:ph type="body" sz="half" idx="1"/>
          </p:nvPr>
        </p:nvSpPr>
        <p:spPr>
          <a:xfrm>
            <a:off x="990600" y="1600200"/>
            <a:ext cx="8153400" cy="4267200"/>
          </a:xfrm>
        </p:spPr>
        <p:txBody>
          <a:bodyPr>
            <a:normAutofit lnSpcReduction="10000"/>
          </a:bodyPr>
          <a:lstStyle/>
          <a:p>
            <a:pPr>
              <a:lnSpc>
                <a:spcPct val="90000"/>
              </a:lnSpc>
              <a:buClr>
                <a:schemeClr val="tx1"/>
              </a:buClr>
            </a:pPr>
            <a:r>
              <a:rPr lang="en-US" dirty="0"/>
              <a:t>Consists of </a:t>
            </a:r>
            <a:r>
              <a:rPr lang="en-US" i="1" dirty="0"/>
              <a:t>nodes</a:t>
            </a:r>
            <a:r>
              <a:rPr lang="en-US" dirty="0"/>
              <a:t> connected by </a:t>
            </a:r>
            <a:r>
              <a:rPr lang="en-US" i="1" dirty="0"/>
              <a:t>edges</a:t>
            </a:r>
            <a:r>
              <a:rPr lang="en-US" dirty="0"/>
              <a:t>.</a:t>
            </a:r>
          </a:p>
          <a:p>
            <a:pPr>
              <a:lnSpc>
                <a:spcPct val="90000"/>
              </a:lnSpc>
              <a:buClr>
                <a:schemeClr val="tx1"/>
              </a:buClr>
            </a:pPr>
            <a:r>
              <a:rPr lang="en-US" dirty="0"/>
              <a:t>Nodes often represent entities (complex objects) such as people, car parts etc.</a:t>
            </a:r>
          </a:p>
          <a:p>
            <a:pPr>
              <a:lnSpc>
                <a:spcPct val="90000"/>
              </a:lnSpc>
              <a:buClr>
                <a:schemeClr val="tx1"/>
              </a:buClr>
            </a:pPr>
            <a:r>
              <a:rPr lang="en-US" dirty="0"/>
              <a:t>Edges between the nodes represent the way the nodes are related.</a:t>
            </a:r>
          </a:p>
          <a:p>
            <a:pPr>
              <a:lnSpc>
                <a:spcPct val="90000"/>
              </a:lnSpc>
              <a:buClr>
                <a:schemeClr val="tx1"/>
              </a:buClr>
            </a:pPr>
            <a:r>
              <a:rPr lang="en-US" dirty="0"/>
              <a:t>Its easy for a program to get from one node to another if there is a line connecting them.</a:t>
            </a:r>
          </a:p>
          <a:p>
            <a:pPr>
              <a:lnSpc>
                <a:spcPct val="90000"/>
              </a:lnSpc>
              <a:buClr>
                <a:schemeClr val="tx1"/>
              </a:buClr>
            </a:pPr>
            <a:r>
              <a:rPr lang="en-US" dirty="0"/>
              <a:t>The only way to get from node to node is to follow a path along the edges.</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0"/>
            <a:ext cx="7498080" cy="1143000"/>
          </a:xfrm>
        </p:spPr>
        <p:txBody>
          <a:bodyPr/>
          <a:lstStyle/>
          <a:p>
            <a:r>
              <a:rPr lang="en-US" dirty="0">
                <a:solidFill>
                  <a:schemeClr val="tx1"/>
                </a:solidFill>
              </a:rPr>
              <a:t>Representing Tree in </a:t>
            </a:r>
            <a:r>
              <a:rPr lang="en-US" dirty="0" smtClean="0">
                <a:solidFill>
                  <a:schemeClr val="tx1"/>
                </a:solidFill>
              </a:rPr>
              <a:t>C++</a:t>
            </a:r>
            <a:endParaRPr lang="en-US" dirty="0">
              <a:solidFill>
                <a:schemeClr val="tx1"/>
              </a:solidFill>
            </a:endParaRPr>
          </a:p>
        </p:txBody>
      </p:sp>
      <p:sp>
        <p:nvSpPr>
          <p:cNvPr id="15363" name="Rectangle 3"/>
          <p:cNvSpPr>
            <a:spLocks noGrp="1" noChangeArrowheads="1"/>
          </p:cNvSpPr>
          <p:nvPr>
            <p:ph idx="1"/>
          </p:nvPr>
        </p:nvSpPr>
        <p:spPr>
          <a:xfrm>
            <a:off x="1295400" y="1447800"/>
            <a:ext cx="7498080" cy="4800600"/>
          </a:xfrm>
        </p:spPr>
        <p:txBody>
          <a:bodyPr/>
          <a:lstStyle/>
          <a:p>
            <a:pPr>
              <a:buClr>
                <a:schemeClr val="tx1"/>
              </a:buClr>
            </a:pPr>
            <a:r>
              <a:rPr lang="en-US" dirty="0"/>
              <a:t>Similar to Linked List but with 2 Links</a:t>
            </a:r>
          </a:p>
          <a:p>
            <a:pPr lvl="1">
              <a:buClr>
                <a:schemeClr val="tx1"/>
              </a:buClr>
            </a:pPr>
            <a:r>
              <a:rPr lang="en-US" dirty="0"/>
              <a:t>Store the nodes at unrelated locations in memory and connect them using references in each node that point to its children.</a:t>
            </a:r>
          </a:p>
          <a:p>
            <a:pPr>
              <a:buClr>
                <a:schemeClr val="tx1"/>
              </a:buClr>
            </a:pPr>
            <a:r>
              <a:rPr lang="en-US" dirty="0"/>
              <a:t>Can also be represented as an array, with nodes in specific positions stored in corresponding positions in the array.</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12274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0" dur="5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5"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47800" y="0"/>
            <a:ext cx="7498080" cy="1143000"/>
          </a:xfrm>
        </p:spPr>
        <p:txBody>
          <a:bodyPr/>
          <a:lstStyle/>
          <a:p>
            <a:r>
              <a:rPr lang="en-US" sz="3200" dirty="0">
                <a:solidFill>
                  <a:schemeClr val="tx1"/>
                </a:solidFill>
              </a:rPr>
              <a:t>Array implementation</a:t>
            </a:r>
          </a:p>
        </p:txBody>
      </p:sp>
      <p:pic>
        <p:nvPicPr>
          <p:cNvPr id="49158" name="Picture 6" descr="tree_array"/>
          <p:cNvPicPr>
            <a:picLocks noChangeAspect="1" noChangeArrowheads="1"/>
          </p:cNvPicPr>
          <p:nvPr/>
        </p:nvPicPr>
        <p:blipFill>
          <a:blip r:embed="rId2" cstate="print"/>
          <a:srcRect b="9439"/>
          <a:stretch>
            <a:fillRect/>
          </a:stretch>
        </p:blipFill>
        <p:spPr bwMode="auto">
          <a:xfrm>
            <a:off x="1295400" y="1219200"/>
            <a:ext cx="7467600" cy="5410200"/>
          </a:xfrm>
          <a:prstGeom prst="rect">
            <a:avLst/>
          </a:prstGeom>
          <a:noFill/>
        </p:spPr>
      </p:pic>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143000" y="2286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a:solidFill>
                  <a:schemeClr val="tx1"/>
                </a:solidFill>
              </a:rPr>
              <a:t>Binary Tree Definition</a:t>
            </a:r>
          </a:p>
        </p:txBody>
      </p:sp>
      <p:sp>
        <p:nvSpPr>
          <p:cNvPr id="9218" name="Rectangle 2"/>
          <p:cNvSpPr>
            <a:spLocks noGrp="1" noChangeArrowheads="1"/>
          </p:cNvSpPr>
          <p:nvPr>
            <p:ph idx="1"/>
          </p:nvPr>
        </p:nvSpPr>
        <p:spPr>
          <a:xfrm>
            <a:off x="1143000" y="1600200"/>
            <a:ext cx="8529120" cy="1584166"/>
          </a:xfrm>
          <a:ln/>
        </p:spPr>
        <p:txBody>
          <a:bodyPr lIns="82945" tIns="41473" rIns="82945" bIns="41473">
            <a:normAutofit/>
          </a:bodyPr>
          <a:lstStyle/>
          <a:p>
            <a:pPr>
              <a:buClr>
                <a:schemeClr val="tx1"/>
              </a:buClr>
              <a:buSzPct val="3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T is a binary tree if either:</a:t>
            </a:r>
          </a:p>
          <a:p>
            <a:pPr lvl="1">
              <a:buClr>
                <a:schemeClr val="tx1"/>
              </a:buClr>
              <a:buSzPct val="4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T has no nodes, or </a:t>
            </a:r>
          </a:p>
          <a:p>
            <a:pPr lvl="1">
              <a:buClr>
                <a:schemeClr val="tx1"/>
              </a:buClr>
              <a:buSzPct val="4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T is of the form:</a:t>
            </a:r>
          </a:p>
        </p:txBody>
      </p:sp>
      <p:sp>
        <p:nvSpPr>
          <p:cNvPr id="9219" name="Text Box 3"/>
          <p:cNvSpPr txBox="1">
            <a:spLocks noChangeArrowheads="1"/>
          </p:cNvSpPr>
          <p:nvPr/>
        </p:nvSpPr>
        <p:spPr bwMode="auto">
          <a:xfrm>
            <a:off x="4255201" y="3603259"/>
            <a:ext cx="203582" cy="369332"/>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dirty="0">
                <a:solidFill>
                  <a:srgbClr val="000000"/>
                </a:solidFill>
                <a:latin typeface="Bookman" pitchFamily="18" charset="0"/>
              </a:rPr>
              <a:t>R</a:t>
            </a:r>
          </a:p>
        </p:txBody>
      </p:sp>
      <p:sp>
        <p:nvSpPr>
          <p:cNvPr id="9220" name="Text Box 4"/>
          <p:cNvSpPr txBox="1">
            <a:spLocks noChangeArrowheads="1"/>
          </p:cNvSpPr>
          <p:nvPr/>
        </p:nvSpPr>
        <p:spPr bwMode="auto">
          <a:xfrm>
            <a:off x="3696481" y="4238366"/>
            <a:ext cx="354264" cy="369332"/>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a:solidFill>
                  <a:srgbClr val="000000"/>
                </a:solidFill>
                <a:latin typeface="Bookman" pitchFamily="18" charset="0"/>
              </a:rPr>
              <a:t>T</a:t>
            </a:r>
            <a:r>
              <a:rPr lang="en-GB" b="1" baseline="-33000">
                <a:solidFill>
                  <a:srgbClr val="000000"/>
                </a:solidFill>
                <a:latin typeface="Bookman" pitchFamily="18" charset="0"/>
              </a:rPr>
              <a:t>L</a:t>
            </a:r>
          </a:p>
        </p:txBody>
      </p:sp>
      <p:sp>
        <p:nvSpPr>
          <p:cNvPr id="9221" name="Text Box 5"/>
          <p:cNvSpPr txBox="1">
            <a:spLocks noChangeArrowheads="1"/>
          </p:cNvSpPr>
          <p:nvPr/>
        </p:nvSpPr>
        <p:spPr bwMode="auto">
          <a:xfrm>
            <a:off x="4726080" y="4238366"/>
            <a:ext cx="362279" cy="369332"/>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dirty="0">
                <a:solidFill>
                  <a:srgbClr val="000000"/>
                </a:solidFill>
                <a:latin typeface="Bookman" pitchFamily="18" charset="0"/>
              </a:rPr>
              <a:t>T</a:t>
            </a:r>
            <a:r>
              <a:rPr lang="en-GB" b="1" baseline="-33000" dirty="0">
                <a:solidFill>
                  <a:srgbClr val="000000"/>
                </a:solidFill>
                <a:latin typeface="Bookman" pitchFamily="18" charset="0"/>
              </a:rPr>
              <a:t>R</a:t>
            </a:r>
          </a:p>
        </p:txBody>
      </p:sp>
      <p:sp>
        <p:nvSpPr>
          <p:cNvPr id="9222" name="Line 6"/>
          <p:cNvSpPr>
            <a:spLocks noChangeShapeType="1"/>
          </p:cNvSpPr>
          <p:nvPr/>
        </p:nvSpPr>
        <p:spPr bwMode="auto">
          <a:xfrm flipH="1">
            <a:off x="3902400" y="3925852"/>
            <a:ext cx="352800" cy="329795"/>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9223" name="Line 7"/>
          <p:cNvSpPr>
            <a:spLocks noChangeShapeType="1"/>
          </p:cNvSpPr>
          <p:nvPr/>
        </p:nvSpPr>
        <p:spPr bwMode="auto">
          <a:xfrm>
            <a:off x="4461120" y="3915771"/>
            <a:ext cx="254880" cy="322594"/>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9224" name="Text Box 8"/>
          <p:cNvSpPr txBox="1">
            <a:spLocks noChangeArrowheads="1"/>
          </p:cNvSpPr>
          <p:nvPr/>
        </p:nvSpPr>
        <p:spPr bwMode="auto">
          <a:xfrm>
            <a:off x="5209920" y="3505200"/>
            <a:ext cx="3934080" cy="1107996"/>
          </a:xfrm>
          <a:prstGeom prst="rect">
            <a:avLst/>
          </a:prstGeom>
          <a:noFill/>
          <a:ln w="9525">
            <a:noFill/>
            <a:miter lim="800000"/>
            <a:headEnd/>
            <a:tailEnd/>
          </a:ln>
        </p:spPr>
        <p:txBody>
          <a:bodyPr lIns="0" tIns="0" rIns="0" bIns="0">
            <a:spAutoFit/>
          </a:bodyPr>
          <a:lstStyle/>
          <a:p>
            <a:pPr marL="979214" lvl="2" indent="-391686">
              <a:spcAft>
                <a:spcPts val="771"/>
              </a:spcAft>
              <a:buClr>
                <a:srgbClr val="00CCCC"/>
              </a:buClr>
              <a:buSzPct val="40000"/>
              <a:buFontTx/>
              <a:buBlip>
                <a:blip r:embed="rId3"/>
              </a:buBlip>
              <a:tabLst>
                <a:tab pos="656650" algn="l"/>
                <a:tab pos="1313299" algn="l"/>
                <a:tab pos="1969949" algn="l"/>
                <a:tab pos="2626599" algn="l"/>
                <a:tab pos="3283248" algn="l"/>
              </a:tabLst>
            </a:pPr>
            <a:r>
              <a:rPr lang="en-GB" b="1" dirty="0">
                <a:solidFill>
                  <a:srgbClr val="000000"/>
                </a:solidFill>
                <a:latin typeface="New Century Schoolbook" charset="0"/>
              </a:rPr>
              <a:t>where R is a node and T</a:t>
            </a:r>
            <a:r>
              <a:rPr lang="en-GB" b="1" baseline="-33000" dirty="0">
                <a:solidFill>
                  <a:srgbClr val="000000"/>
                </a:solidFill>
                <a:latin typeface="New Century Schoolbook" charset="0"/>
              </a:rPr>
              <a:t>L</a:t>
            </a:r>
            <a:r>
              <a:rPr lang="en-GB" b="1" dirty="0">
                <a:solidFill>
                  <a:srgbClr val="000000"/>
                </a:solidFill>
                <a:latin typeface="New Century Schoolbook" charset="0"/>
              </a:rPr>
              <a:t> and T</a:t>
            </a:r>
            <a:r>
              <a:rPr lang="en-GB" b="1" baseline="-33000" dirty="0">
                <a:solidFill>
                  <a:srgbClr val="000000"/>
                </a:solidFill>
                <a:latin typeface="New Century Schoolbook" charset="0"/>
              </a:rPr>
              <a:t>R</a:t>
            </a:r>
            <a:r>
              <a:rPr lang="en-GB" b="1" dirty="0">
                <a:solidFill>
                  <a:srgbClr val="000000"/>
                </a:solidFill>
                <a:latin typeface="New Century Schoolbook" charset="0"/>
              </a:rPr>
              <a:t> are both binary trees.</a:t>
            </a:r>
          </a:p>
        </p:txBody>
      </p:sp>
      <p:sp>
        <p:nvSpPr>
          <p:cNvPr id="9225" name="Text Box 9"/>
          <p:cNvSpPr txBox="1">
            <a:spLocks noChangeArrowheads="1"/>
          </p:cNvSpPr>
          <p:nvPr/>
        </p:nvSpPr>
        <p:spPr bwMode="auto">
          <a:xfrm>
            <a:off x="990600" y="4885665"/>
            <a:ext cx="8153400" cy="1972335"/>
          </a:xfrm>
          <a:prstGeom prst="rect">
            <a:avLst/>
          </a:prstGeom>
          <a:noFill/>
          <a:ln w="9525">
            <a:noFill/>
            <a:miter lim="800000"/>
            <a:headEnd/>
            <a:tailEnd/>
          </a:ln>
        </p:spPr>
        <p:txBody>
          <a:bodyPr wrap="square" lIns="0" tIns="0" rIns="0" bIns="0">
            <a:spAutoFit/>
          </a:bodyPr>
          <a:lstStyle/>
          <a:p>
            <a:pPr marL="717131" lvl="1" indent="-391686">
              <a:spcAft>
                <a:spcPts val="386"/>
              </a:spcAft>
              <a:buClr>
                <a:srgbClr val="00CCCC"/>
              </a:buClr>
              <a:buSzPct val="40000"/>
              <a:buFontTx/>
              <a:buBlip>
                <a:blip r:embed="rId3"/>
              </a:buBlip>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latin typeface="New Century Schoolbook" charset="0"/>
              </a:rPr>
              <a:t>if R is the root of T then :</a:t>
            </a:r>
          </a:p>
          <a:p>
            <a:pPr marL="979214" lvl="2" indent="-391686">
              <a:spcAft>
                <a:spcPts val="125"/>
              </a:spcAft>
              <a:buClr>
                <a:srgbClr val="00CCCC"/>
              </a:buClr>
              <a:buSzPct val="40000"/>
              <a:buFontTx/>
              <a:buBlip>
                <a:blip r:embed="rId3"/>
              </a:buBlip>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latin typeface="New Century Schoolbook" charset="0"/>
              </a:rPr>
              <a:t>T</a:t>
            </a:r>
            <a:r>
              <a:rPr lang="en-GB" b="1" baseline="-33000" dirty="0">
                <a:solidFill>
                  <a:srgbClr val="000000"/>
                </a:solidFill>
                <a:latin typeface="New Century Schoolbook" charset="0"/>
              </a:rPr>
              <a:t>L</a:t>
            </a:r>
            <a:r>
              <a:rPr lang="en-GB" b="1" dirty="0">
                <a:solidFill>
                  <a:srgbClr val="000000"/>
                </a:solidFill>
                <a:latin typeface="New Century Schoolbook" charset="0"/>
              </a:rPr>
              <a:t> is the left </a:t>
            </a:r>
            <a:r>
              <a:rPr lang="en-GB" b="1" dirty="0" err="1">
                <a:solidFill>
                  <a:srgbClr val="000000"/>
                </a:solidFill>
                <a:latin typeface="New Century Schoolbook" charset="0"/>
              </a:rPr>
              <a:t>subtree</a:t>
            </a:r>
            <a:r>
              <a:rPr lang="en-GB" b="1" dirty="0">
                <a:solidFill>
                  <a:srgbClr val="000000"/>
                </a:solidFill>
                <a:latin typeface="New Century Schoolbook" charset="0"/>
              </a:rPr>
              <a:t> of R - if it is not null then its root is the left child of R</a:t>
            </a:r>
          </a:p>
          <a:p>
            <a:pPr marL="979214" lvl="2" indent="-391686">
              <a:spcAft>
                <a:spcPts val="125"/>
              </a:spcAft>
              <a:buClr>
                <a:srgbClr val="00CCCC"/>
              </a:buClr>
              <a:buSzPct val="40000"/>
              <a:buFontTx/>
              <a:buBlip>
                <a:blip r:embed="rId3"/>
              </a:buBlip>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latin typeface="New Century Schoolbook" charset="0"/>
              </a:rPr>
              <a:t>T</a:t>
            </a:r>
            <a:r>
              <a:rPr lang="en-GB" b="1" baseline="-33000" dirty="0">
                <a:solidFill>
                  <a:srgbClr val="000000"/>
                </a:solidFill>
                <a:latin typeface="New Century Schoolbook" charset="0"/>
              </a:rPr>
              <a:t>R</a:t>
            </a:r>
            <a:r>
              <a:rPr lang="en-GB" b="1" dirty="0">
                <a:solidFill>
                  <a:srgbClr val="000000"/>
                </a:solidFill>
                <a:latin typeface="New Century Schoolbook" charset="0"/>
              </a:rPr>
              <a:t> is the right </a:t>
            </a:r>
            <a:r>
              <a:rPr lang="en-GB" b="1" dirty="0" err="1">
                <a:solidFill>
                  <a:srgbClr val="000000"/>
                </a:solidFill>
                <a:latin typeface="New Century Schoolbook" charset="0"/>
              </a:rPr>
              <a:t>subtree</a:t>
            </a:r>
            <a:r>
              <a:rPr lang="en-GB" b="1" dirty="0">
                <a:solidFill>
                  <a:srgbClr val="000000"/>
                </a:solidFill>
                <a:latin typeface="New Century Schoolbook" charset="0"/>
              </a:rPr>
              <a:t> of R - if it is not null then its root is the right child of R</a:t>
            </a:r>
          </a:p>
        </p:txBody>
      </p:sp>
      <p:sp>
        <p:nvSpPr>
          <p:cNvPr id="11" name="TextBox 10"/>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1580691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143000" y="2286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a:solidFill>
                  <a:schemeClr val="tx1"/>
                </a:solidFill>
              </a:rPr>
              <a:t>Full Binary Trees</a:t>
            </a:r>
          </a:p>
        </p:txBody>
      </p:sp>
      <p:sp>
        <p:nvSpPr>
          <p:cNvPr id="10242" name="Rectangle 2"/>
          <p:cNvSpPr>
            <a:spLocks noGrp="1" noChangeArrowheads="1"/>
          </p:cNvSpPr>
          <p:nvPr>
            <p:ph idx="1"/>
          </p:nvPr>
        </p:nvSpPr>
        <p:spPr>
          <a:xfrm>
            <a:off x="4099680" y="2057400"/>
            <a:ext cx="5044320" cy="4547997"/>
          </a:xfrm>
          <a:ln/>
        </p:spPr>
        <p:txBody>
          <a:bodyPr lIns="82945" tIns="41473" rIns="82945" bIns="41473"/>
          <a:lstStyle/>
          <a:p>
            <a:pPr>
              <a:buClr>
                <a:schemeClr val="tx1"/>
              </a:buClr>
              <a:buSzPct val="35000"/>
              <a:tabLst>
                <a:tab pos="656650" algn="l"/>
                <a:tab pos="1313299" algn="l"/>
                <a:tab pos="1969949" algn="l"/>
                <a:tab pos="2626599" algn="l"/>
                <a:tab pos="3283248" algn="l"/>
                <a:tab pos="3939898" algn="l"/>
                <a:tab pos="4596548" algn="l"/>
              </a:tabLst>
            </a:pPr>
            <a:r>
              <a:rPr lang="en-GB" dirty="0"/>
              <a:t>In a full binary tree:</a:t>
            </a:r>
          </a:p>
          <a:p>
            <a:pPr lvl="1">
              <a:buClr>
                <a:schemeClr val="tx1"/>
              </a:buClr>
              <a:buSzPct val="40000"/>
              <a:tabLst>
                <a:tab pos="656650" algn="l"/>
                <a:tab pos="1313299" algn="l"/>
                <a:tab pos="1969949" algn="l"/>
                <a:tab pos="2626599" algn="l"/>
                <a:tab pos="3283248" algn="l"/>
                <a:tab pos="3939898" algn="l"/>
                <a:tab pos="4596548" algn="l"/>
              </a:tabLst>
            </a:pPr>
            <a:r>
              <a:rPr lang="en-GB" dirty="0"/>
              <a:t>All nodes have two children except leaf nodes.</a:t>
            </a:r>
          </a:p>
          <a:p>
            <a:pPr lvl="1">
              <a:buClr>
                <a:schemeClr val="tx1"/>
              </a:buClr>
              <a:buSzPct val="40000"/>
              <a:tabLst>
                <a:tab pos="656650" algn="l"/>
                <a:tab pos="1313299" algn="l"/>
                <a:tab pos="1969949" algn="l"/>
                <a:tab pos="2626599" algn="l"/>
                <a:tab pos="3283248" algn="l"/>
                <a:tab pos="3939898" algn="l"/>
                <a:tab pos="4596548" algn="l"/>
              </a:tabLst>
            </a:pPr>
            <a:r>
              <a:rPr lang="en-GB" dirty="0"/>
              <a:t>All leaf nodes are located in the lowest level of the tree.</a:t>
            </a:r>
          </a:p>
        </p:txBody>
      </p:sp>
      <p:grpSp>
        <p:nvGrpSpPr>
          <p:cNvPr id="2" name="Group 3"/>
          <p:cNvGrpSpPr>
            <a:grpSpLocks/>
          </p:cNvGrpSpPr>
          <p:nvPr/>
        </p:nvGrpSpPr>
        <p:grpSpPr bwMode="auto">
          <a:xfrm>
            <a:off x="1219200" y="2209800"/>
            <a:ext cx="2286720" cy="2438175"/>
            <a:chOff x="558" y="1519"/>
            <a:chExt cx="1588" cy="1693"/>
          </a:xfrm>
        </p:grpSpPr>
        <p:sp>
          <p:nvSpPr>
            <p:cNvPr id="10244" name="Line 4"/>
            <p:cNvSpPr>
              <a:spLocks noChangeShapeType="1"/>
            </p:cNvSpPr>
            <p:nvPr/>
          </p:nvSpPr>
          <p:spPr bwMode="auto">
            <a:xfrm flipH="1">
              <a:off x="1027" y="1619"/>
              <a:ext cx="313" cy="675"/>
            </a:xfrm>
            <a:prstGeom prst="line">
              <a:avLst/>
            </a:prstGeom>
            <a:noFill/>
            <a:ln w="36720">
              <a:solidFill>
                <a:schemeClr val="tx1"/>
              </a:solidFill>
              <a:round/>
              <a:headEnd/>
              <a:tailEnd/>
            </a:ln>
          </p:spPr>
          <p:txBody>
            <a:bodyPr/>
            <a:lstStyle/>
            <a:p>
              <a:endParaRPr lang="en-US">
                <a:solidFill>
                  <a:srgbClr val="000000"/>
                </a:solidFill>
              </a:endParaRPr>
            </a:p>
          </p:txBody>
        </p:sp>
        <p:sp>
          <p:nvSpPr>
            <p:cNvPr id="10245" name="Line 5"/>
            <p:cNvSpPr>
              <a:spLocks noChangeShapeType="1"/>
            </p:cNvSpPr>
            <p:nvPr/>
          </p:nvSpPr>
          <p:spPr bwMode="auto">
            <a:xfrm>
              <a:off x="1364" y="1642"/>
              <a:ext cx="323" cy="646"/>
            </a:xfrm>
            <a:prstGeom prst="line">
              <a:avLst/>
            </a:prstGeom>
            <a:noFill/>
            <a:ln w="36720">
              <a:solidFill>
                <a:schemeClr val="tx1"/>
              </a:solidFill>
              <a:round/>
              <a:headEnd/>
              <a:tailEnd/>
            </a:ln>
          </p:spPr>
          <p:txBody>
            <a:bodyPr/>
            <a:lstStyle/>
            <a:p>
              <a:endParaRPr lang="en-US">
                <a:solidFill>
                  <a:srgbClr val="000000"/>
                </a:solidFill>
              </a:endParaRPr>
            </a:p>
          </p:txBody>
        </p:sp>
        <p:sp>
          <p:nvSpPr>
            <p:cNvPr id="10246" name="Line 6"/>
            <p:cNvSpPr>
              <a:spLocks noChangeShapeType="1"/>
            </p:cNvSpPr>
            <p:nvPr/>
          </p:nvSpPr>
          <p:spPr bwMode="auto">
            <a:xfrm flipH="1">
              <a:off x="674" y="2367"/>
              <a:ext cx="310" cy="621"/>
            </a:xfrm>
            <a:prstGeom prst="line">
              <a:avLst/>
            </a:prstGeom>
            <a:noFill/>
            <a:ln w="36720">
              <a:solidFill>
                <a:schemeClr val="tx1"/>
              </a:solidFill>
              <a:round/>
              <a:headEnd/>
              <a:tailEnd/>
            </a:ln>
          </p:spPr>
          <p:txBody>
            <a:bodyPr/>
            <a:lstStyle/>
            <a:p>
              <a:endParaRPr lang="en-US">
                <a:solidFill>
                  <a:srgbClr val="000000"/>
                </a:solidFill>
              </a:endParaRPr>
            </a:p>
          </p:txBody>
        </p:sp>
        <p:sp>
          <p:nvSpPr>
            <p:cNvPr id="10247" name="Line 7"/>
            <p:cNvSpPr>
              <a:spLocks noChangeShapeType="1"/>
            </p:cNvSpPr>
            <p:nvPr/>
          </p:nvSpPr>
          <p:spPr bwMode="auto">
            <a:xfrm flipH="1">
              <a:off x="1567" y="2438"/>
              <a:ext cx="120" cy="556"/>
            </a:xfrm>
            <a:prstGeom prst="line">
              <a:avLst/>
            </a:prstGeom>
            <a:noFill/>
            <a:ln w="36720">
              <a:solidFill>
                <a:schemeClr val="tx1"/>
              </a:solidFill>
              <a:round/>
              <a:headEnd/>
              <a:tailEnd/>
            </a:ln>
          </p:spPr>
          <p:txBody>
            <a:bodyPr/>
            <a:lstStyle/>
            <a:p>
              <a:endParaRPr lang="en-US">
                <a:solidFill>
                  <a:srgbClr val="000000"/>
                </a:solidFill>
              </a:endParaRPr>
            </a:p>
          </p:txBody>
        </p:sp>
        <p:sp>
          <p:nvSpPr>
            <p:cNvPr id="10248" name="Line 8"/>
            <p:cNvSpPr>
              <a:spLocks noChangeShapeType="1"/>
            </p:cNvSpPr>
            <p:nvPr/>
          </p:nvSpPr>
          <p:spPr bwMode="auto">
            <a:xfrm>
              <a:off x="1054" y="2363"/>
              <a:ext cx="139" cy="650"/>
            </a:xfrm>
            <a:prstGeom prst="line">
              <a:avLst/>
            </a:prstGeom>
            <a:noFill/>
            <a:ln w="36720">
              <a:solidFill>
                <a:schemeClr val="tx1"/>
              </a:solidFill>
              <a:round/>
              <a:headEnd/>
              <a:tailEnd/>
            </a:ln>
          </p:spPr>
          <p:txBody>
            <a:bodyPr/>
            <a:lstStyle/>
            <a:p>
              <a:endParaRPr lang="en-US">
                <a:solidFill>
                  <a:srgbClr val="000000"/>
                </a:solidFill>
              </a:endParaRPr>
            </a:p>
          </p:txBody>
        </p:sp>
        <p:sp>
          <p:nvSpPr>
            <p:cNvPr id="10249" name="AutoShape 9"/>
            <p:cNvSpPr>
              <a:spLocks noChangeArrowheads="1"/>
            </p:cNvSpPr>
            <p:nvPr/>
          </p:nvSpPr>
          <p:spPr bwMode="auto">
            <a:xfrm>
              <a:off x="1254" y="1519"/>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A</a:t>
              </a:r>
            </a:p>
          </p:txBody>
        </p:sp>
        <p:sp>
          <p:nvSpPr>
            <p:cNvPr id="10250" name="AutoShape 10"/>
            <p:cNvSpPr>
              <a:spLocks noChangeArrowheads="1"/>
            </p:cNvSpPr>
            <p:nvPr/>
          </p:nvSpPr>
          <p:spPr bwMode="auto">
            <a:xfrm>
              <a:off x="920" y="2239"/>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B</a:t>
              </a:r>
            </a:p>
          </p:txBody>
        </p:sp>
        <p:sp>
          <p:nvSpPr>
            <p:cNvPr id="10251" name="AutoShape 11"/>
            <p:cNvSpPr>
              <a:spLocks noChangeArrowheads="1"/>
            </p:cNvSpPr>
            <p:nvPr/>
          </p:nvSpPr>
          <p:spPr bwMode="auto">
            <a:xfrm>
              <a:off x="1966" y="2990"/>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G</a:t>
              </a:r>
            </a:p>
          </p:txBody>
        </p:sp>
        <p:sp>
          <p:nvSpPr>
            <p:cNvPr id="10252" name="AutoShape 12"/>
            <p:cNvSpPr>
              <a:spLocks noChangeArrowheads="1"/>
            </p:cNvSpPr>
            <p:nvPr/>
          </p:nvSpPr>
          <p:spPr bwMode="auto">
            <a:xfrm>
              <a:off x="1645" y="2229"/>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C</a:t>
              </a:r>
            </a:p>
          </p:txBody>
        </p:sp>
        <p:sp>
          <p:nvSpPr>
            <p:cNvPr id="10253" name="AutoShape 13"/>
            <p:cNvSpPr>
              <a:spLocks noChangeArrowheads="1"/>
            </p:cNvSpPr>
            <p:nvPr/>
          </p:nvSpPr>
          <p:spPr bwMode="auto">
            <a:xfrm>
              <a:off x="558" y="2998"/>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D</a:t>
              </a:r>
            </a:p>
          </p:txBody>
        </p:sp>
        <p:sp>
          <p:nvSpPr>
            <p:cNvPr id="10254" name="AutoShape 14"/>
            <p:cNvSpPr>
              <a:spLocks noChangeArrowheads="1"/>
            </p:cNvSpPr>
            <p:nvPr/>
          </p:nvSpPr>
          <p:spPr bwMode="auto">
            <a:xfrm>
              <a:off x="1125" y="2992"/>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E</a:t>
              </a:r>
            </a:p>
          </p:txBody>
        </p:sp>
        <p:sp>
          <p:nvSpPr>
            <p:cNvPr id="10255" name="AutoShape 15"/>
            <p:cNvSpPr>
              <a:spLocks noChangeArrowheads="1"/>
            </p:cNvSpPr>
            <p:nvPr/>
          </p:nvSpPr>
          <p:spPr bwMode="auto">
            <a:xfrm>
              <a:off x="1432" y="2992"/>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F</a:t>
              </a:r>
            </a:p>
          </p:txBody>
        </p:sp>
        <p:sp>
          <p:nvSpPr>
            <p:cNvPr id="10256" name="Line 16"/>
            <p:cNvSpPr>
              <a:spLocks noChangeShapeType="1"/>
            </p:cNvSpPr>
            <p:nvPr/>
          </p:nvSpPr>
          <p:spPr bwMode="auto">
            <a:xfrm>
              <a:off x="1780" y="2413"/>
              <a:ext cx="260" cy="600"/>
            </a:xfrm>
            <a:prstGeom prst="line">
              <a:avLst/>
            </a:prstGeom>
            <a:noFill/>
            <a:ln w="36720">
              <a:solidFill>
                <a:schemeClr val="tx1"/>
              </a:solidFill>
              <a:round/>
              <a:headEnd/>
              <a:tailEnd/>
            </a:ln>
          </p:spPr>
          <p:txBody>
            <a:bodyPr/>
            <a:lstStyle/>
            <a:p>
              <a:endParaRPr lang="en-US">
                <a:solidFill>
                  <a:srgbClr val="000000"/>
                </a:solidFill>
              </a:endParaRPr>
            </a:p>
          </p:txBody>
        </p:sp>
      </p:grpSp>
      <p:sp>
        <p:nvSpPr>
          <p:cNvPr id="18" name="TextBox 17"/>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2058386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90600" y="3048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a:solidFill>
                  <a:schemeClr val="tx1"/>
                </a:solidFill>
              </a:rPr>
              <a:t>Complete Binary Trees</a:t>
            </a:r>
          </a:p>
        </p:txBody>
      </p:sp>
      <p:sp>
        <p:nvSpPr>
          <p:cNvPr id="11266" name="Rectangle 2"/>
          <p:cNvSpPr>
            <a:spLocks noGrp="1" noChangeArrowheads="1"/>
          </p:cNvSpPr>
          <p:nvPr>
            <p:ph idx="1"/>
          </p:nvPr>
        </p:nvSpPr>
        <p:spPr>
          <a:xfrm>
            <a:off x="4099680" y="1981200"/>
            <a:ext cx="5044320" cy="4547997"/>
          </a:xfrm>
          <a:ln/>
        </p:spPr>
        <p:txBody>
          <a:bodyPr lIns="82945" tIns="41473" rIns="82945" bIns="41473"/>
          <a:lstStyle/>
          <a:p>
            <a:pPr>
              <a:buClr>
                <a:schemeClr val="tx1"/>
              </a:buClr>
              <a:buSzPct val="35000"/>
              <a:tabLst>
                <a:tab pos="656650" algn="l"/>
                <a:tab pos="1313299" algn="l"/>
                <a:tab pos="1969949" algn="l"/>
                <a:tab pos="2626599" algn="l"/>
                <a:tab pos="3283248" algn="l"/>
                <a:tab pos="3939898" algn="l"/>
                <a:tab pos="4596548" algn="l"/>
              </a:tabLst>
            </a:pPr>
            <a:r>
              <a:rPr lang="en-GB" dirty="0"/>
              <a:t>In a complete binary tree:</a:t>
            </a:r>
          </a:p>
          <a:p>
            <a:pPr lvl="1">
              <a:buClr>
                <a:schemeClr val="tx1"/>
              </a:buClr>
              <a:buSzPct val="40000"/>
              <a:tabLst>
                <a:tab pos="656650" algn="l"/>
                <a:tab pos="1313299" algn="l"/>
                <a:tab pos="1969949" algn="l"/>
                <a:tab pos="2626599" algn="l"/>
                <a:tab pos="3283248" algn="l"/>
                <a:tab pos="3939898" algn="l"/>
                <a:tab pos="4596548" algn="l"/>
              </a:tabLst>
            </a:pPr>
            <a:r>
              <a:rPr lang="en-GB" dirty="0"/>
              <a:t>All nodes have two children except those in the bottom two levels.</a:t>
            </a:r>
          </a:p>
          <a:p>
            <a:pPr lvl="1">
              <a:buClr>
                <a:schemeClr val="tx1"/>
              </a:buClr>
              <a:buSzPct val="40000"/>
              <a:tabLst>
                <a:tab pos="656650" algn="l"/>
                <a:tab pos="1313299" algn="l"/>
                <a:tab pos="1969949" algn="l"/>
                <a:tab pos="2626599" algn="l"/>
                <a:tab pos="3283248" algn="l"/>
                <a:tab pos="3939898" algn="l"/>
                <a:tab pos="4596548" algn="l"/>
              </a:tabLst>
            </a:pPr>
            <a:r>
              <a:rPr lang="en-GB" dirty="0"/>
              <a:t>The bottom level is filled from left to right.</a:t>
            </a:r>
          </a:p>
        </p:txBody>
      </p:sp>
      <p:sp>
        <p:nvSpPr>
          <p:cNvPr id="11267" name="Line 3"/>
          <p:cNvSpPr>
            <a:spLocks noChangeShapeType="1"/>
          </p:cNvSpPr>
          <p:nvPr/>
        </p:nvSpPr>
        <p:spPr bwMode="auto">
          <a:xfrm flipH="1">
            <a:off x="1267200" y="2331606"/>
            <a:ext cx="662400" cy="521335"/>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68" name="Line 4"/>
          <p:cNvSpPr>
            <a:spLocks noChangeShapeType="1"/>
          </p:cNvSpPr>
          <p:nvPr/>
        </p:nvSpPr>
        <p:spPr bwMode="auto">
          <a:xfrm>
            <a:off x="1964160" y="2364729"/>
            <a:ext cx="541440" cy="515574"/>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69" name="Line 5"/>
          <p:cNvSpPr>
            <a:spLocks noChangeShapeType="1"/>
          </p:cNvSpPr>
          <p:nvPr/>
        </p:nvSpPr>
        <p:spPr bwMode="auto">
          <a:xfrm flipH="1">
            <a:off x="826560" y="3120809"/>
            <a:ext cx="360000" cy="371559"/>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0" name="Line 6"/>
          <p:cNvSpPr>
            <a:spLocks noChangeShapeType="1"/>
          </p:cNvSpPr>
          <p:nvPr/>
        </p:nvSpPr>
        <p:spPr bwMode="auto">
          <a:xfrm flipH="1">
            <a:off x="2227680" y="3115048"/>
            <a:ext cx="288000" cy="377320"/>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1" name="Line 7"/>
          <p:cNvSpPr>
            <a:spLocks noChangeShapeType="1"/>
          </p:cNvSpPr>
          <p:nvPr/>
        </p:nvSpPr>
        <p:spPr bwMode="auto">
          <a:xfrm>
            <a:off x="1285920" y="3142410"/>
            <a:ext cx="240480" cy="341316"/>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2" name="Line 8"/>
          <p:cNvSpPr>
            <a:spLocks noChangeShapeType="1"/>
          </p:cNvSpPr>
          <p:nvPr/>
        </p:nvSpPr>
        <p:spPr bwMode="auto">
          <a:xfrm>
            <a:off x="2639520" y="3104966"/>
            <a:ext cx="298080" cy="370119"/>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3" name="Line 9"/>
          <p:cNvSpPr>
            <a:spLocks noChangeShapeType="1"/>
          </p:cNvSpPr>
          <p:nvPr/>
        </p:nvSpPr>
        <p:spPr bwMode="auto">
          <a:xfrm flipH="1">
            <a:off x="355680" y="3727111"/>
            <a:ext cx="403200" cy="288030"/>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4" name="Line 10"/>
          <p:cNvSpPr>
            <a:spLocks noChangeShapeType="1"/>
          </p:cNvSpPr>
          <p:nvPr/>
        </p:nvSpPr>
        <p:spPr bwMode="auto">
          <a:xfrm>
            <a:off x="882720" y="3744394"/>
            <a:ext cx="38880" cy="252027"/>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5" name="Line 11"/>
          <p:cNvSpPr>
            <a:spLocks noChangeShapeType="1"/>
          </p:cNvSpPr>
          <p:nvPr/>
        </p:nvSpPr>
        <p:spPr bwMode="auto">
          <a:xfrm flipH="1">
            <a:off x="1450080" y="3732872"/>
            <a:ext cx="80640" cy="263548"/>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1276" name="AutoShape 12"/>
          <p:cNvSpPr>
            <a:spLocks noChangeArrowheads="1"/>
          </p:cNvSpPr>
          <p:nvPr/>
        </p:nvSpPr>
        <p:spPr bwMode="auto">
          <a:xfrm>
            <a:off x="1805760" y="2187590"/>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A</a:t>
            </a:r>
          </a:p>
        </p:txBody>
      </p:sp>
      <p:sp>
        <p:nvSpPr>
          <p:cNvPr id="11277" name="AutoShape 13"/>
          <p:cNvSpPr>
            <a:spLocks noChangeArrowheads="1"/>
          </p:cNvSpPr>
          <p:nvPr/>
        </p:nvSpPr>
        <p:spPr bwMode="auto">
          <a:xfrm>
            <a:off x="1094400" y="2864461"/>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B</a:t>
            </a:r>
          </a:p>
        </p:txBody>
      </p:sp>
      <p:sp>
        <p:nvSpPr>
          <p:cNvPr id="11278" name="AutoShape 14"/>
          <p:cNvSpPr>
            <a:spLocks noChangeArrowheads="1"/>
          </p:cNvSpPr>
          <p:nvPr/>
        </p:nvSpPr>
        <p:spPr bwMode="auto">
          <a:xfrm>
            <a:off x="2455201" y="2877422"/>
            <a:ext cx="231840" cy="307777"/>
          </a:xfrm>
          <a:prstGeom prst="roundRect">
            <a:avLst>
              <a:gd name="adj" fmla="val 61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C</a:t>
            </a:r>
          </a:p>
        </p:txBody>
      </p:sp>
      <p:sp>
        <p:nvSpPr>
          <p:cNvPr id="11279" name="AutoShape 15"/>
          <p:cNvSpPr>
            <a:spLocks noChangeArrowheads="1"/>
          </p:cNvSpPr>
          <p:nvPr/>
        </p:nvSpPr>
        <p:spPr bwMode="auto">
          <a:xfrm>
            <a:off x="2831040" y="3470764"/>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G</a:t>
            </a:r>
          </a:p>
        </p:txBody>
      </p:sp>
      <p:sp>
        <p:nvSpPr>
          <p:cNvPr id="11280" name="AutoShape 16"/>
          <p:cNvSpPr>
            <a:spLocks noChangeArrowheads="1"/>
          </p:cNvSpPr>
          <p:nvPr/>
        </p:nvSpPr>
        <p:spPr bwMode="auto">
          <a:xfrm>
            <a:off x="1402560" y="3470764"/>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E</a:t>
            </a:r>
          </a:p>
        </p:txBody>
      </p:sp>
      <p:sp>
        <p:nvSpPr>
          <p:cNvPr id="11281" name="AutoShape 17"/>
          <p:cNvSpPr>
            <a:spLocks noChangeArrowheads="1"/>
          </p:cNvSpPr>
          <p:nvPr/>
        </p:nvSpPr>
        <p:spPr bwMode="auto">
          <a:xfrm>
            <a:off x="2116801" y="3501008"/>
            <a:ext cx="234720" cy="307777"/>
          </a:xfrm>
          <a:prstGeom prst="roundRect">
            <a:avLst>
              <a:gd name="adj" fmla="val 625"/>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F</a:t>
            </a:r>
          </a:p>
        </p:txBody>
      </p:sp>
      <p:sp>
        <p:nvSpPr>
          <p:cNvPr id="11282" name="AutoShape 18"/>
          <p:cNvSpPr>
            <a:spLocks noChangeArrowheads="1"/>
          </p:cNvSpPr>
          <p:nvPr/>
        </p:nvSpPr>
        <p:spPr bwMode="auto">
          <a:xfrm>
            <a:off x="688320" y="3470764"/>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D</a:t>
            </a:r>
          </a:p>
        </p:txBody>
      </p:sp>
      <p:sp>
        <p:nvSpPr>
          <p:cNvPr id="11283" name="AutoShape 19"/>
          <p:cNvSpPr>
            <a:spLocks noChangeArrowheads="1"/>
          </p:cNvSpPr>
          <p:nvPr/>
        </p:nvSpPr>
        <p:spPr bwMode="auto">
          <a:xfrm>
            <a:off x="237600" y="4013702"/>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H</a:t>
            </a:r>
          </a:p>
        </p:txBody>
      </p:sp>
      <p:sp>
        <p:nvSpPr>
          <p:cNvPr id="11284" name="AutoShape 20"/>
          <p:cNvSpPr>
            <a:spLocks noChangeArrowheads="1"/>
          </p:cNvSpPr>
          <p:nvPr/>
        </p:nvSpPr>
        <p:spPr bwMode="auto">
          <a:xfrm>
            <a:off x="793440" y="4013702"/>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I</a:t>
            </a:r>
          </a:p>
        </p:txBody>
      </p:sp>
      <p:sp>
        <p:nvSpPr>
          <p:cNvPr id="11285" name="AutoShape 21"/>
          <p:cNvSpPr>
            <a:spLocks noChangeArrowheads="1"/>
          </p:cNvSpPr>
          <p:nvPr/>
        </p:nvSpPr>
        <p:spPr bwMode="auto">
          <a:xfrm>
            <a:off x="1347840" y="4013702"/>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G</a:t>
            </a:r>
          </a:p>
        </p:txBody>
      </p:sp>
      <p:sp>
        <p:nvSpPr>
          <p:cNvPr id="23" name="TextBox 22"/>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3956504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336320" y="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a:solidFill>
                  <a:schemeClr val="tx1"/>
                </a:solidFill>
              </a:rPr>
              <a:t>Binary Search Trees</a:t>
            </a:r>
          </a:p>
        </p:txBody>
      </p:sp>
      <p:sp>
        <p:nvSpPr>
          <p:cNvPr id="12290" name="Rectangle 2"/>
          <p:cNvSpPr>
            <a:spLocks noGrp="1" noChangeArrowheads="1"/>
          </p:cNvSpPr>
          <p:nvPr>
            <p:ph idx="1"/>
          </p:nvPr>
        </p:nvSpPr>
        <p:spPr>
          <a:xfrm>
            <a:off x="3715200" y="2082459"/>
            <a:ext cx="5307840" cy="4547997"/>
          </a:xfrm>
          <a:ln/>
        </p:spPr>
        <p:txBody>
          <a:bodyPr lIns="82945" tIns="41473" rIns="82945" bIns="41473"/>
          <a:lstStyle/>
          <a:p>
            <a:pPr>
              <a:buClr>
                <a:schemeClr val="tx1"/>
              </a:buClr>
              <a:buSzPct val="40000"/>
              <a:tabLst>
                <a:tab pos="656650" algn="l"/>
                <a:tab pos="1313299" algn="l"/>
                <a:tab pos="1969949" algn="l"/>
                <a:tab pos="2626599" algn="l"/>
                <a:tab pos="3283248" algn="l"/>
                <a:tab pos="3939898" algn="l"/>
                <a:tab pos="4596548" algn="l"/>
                <a:tab pos="5253198" algn="l"/>
              </a:tabLst>
            </a:pPr>
            <a:r>
              <a:rPr lang="en-GB" sz="2500" dirty="0"/>
              <a:t>A binary search tree represents a hierarchy of elements that are arranged by size:</a:t>
            </a:r>
          </a:p>
          <a:p>
            <a:pPr lvl="1">
              <a:buClr>
                <a:schemeClr val="tx1"/>
              </a:buClr>
              <a:tabLst>
                <a:tab pos="656650" algn="l"/>
                <a:tab pos="1313299" algn="l"/>
                <a:tab pos="1969949" algn="l"/>
                <a:tab pos="2626599" algn="l"/>
                <a:tab pos="3283248" algn="l"/>
                <a:tab pos="3939898" algn="l"/>
                <a:tab pos="4596548" algn="l"/>
                <a:tab pos="5253198" algn="l"/>
              </a:tabLst>
            </a:pPr>
            <a:r>
              <a:rPr lang="en-GB" sz="2400" dirty="0"/>
              <a:t>For any node n:</a:t>
            </a:r>
          </a:p>
          <a:p>
            <a:pPr lvl="2">
              <a:buClr>
                <a:schemeClr val="tx1"/>
              </a:buClr>
              <a:tabLst>
                <a:tab pos="656650" algn="l"/>
                <a:tab pos="1313299" algn="l"/>
                <a:tab pos="1969949" algn="l"/>
                <a:tab pos="2626599" algn="l"/>
                <a:tab pos="3283248" algn="l"/>
                <a:tab pos="3939898" algn="l"/>
                <a:tab pos="4596548" algn="l"/>
                <a:tab pos="5253198" algn="l"/>
              </a:tabLst>
            </a:pPr>
            <a:r>
              <a:rPr lang="en-GB" dirty="0" err="1"/>
              <a:t>n's</a:t>
            </a:r>
            <a:r>
              <a:rPr lang="en-GB" dirty="0"/>
              <a:t> value is greater than any value in its left </a:t>
            </a:r>
            <a:r>
              <a:rPr lang="en-GB" dirty="0" err="1"/>
              <a:t>subtree</a:t>
            </a:r>
            <a:endParaRPr lang="en-GB" dirty="0"/>
          </a:p>
          <a:p>
            <a:pPr lvl="2">
              <a:buClr>
                <a:schemeClr val="tx1"/>
              </a:buClr>
              <a:tabLst>
                <a:tab pos="656650" algn="l"/>
                <a:tab pos="1313299" algn="l"/>
                <a:tab pos="1969949" algn="l"/>
                <a:tab pos="2626599" algn="l"/>
                <a:tab pos="3283248" algn="l"/>
                <a:tab pos="3939898" algn="l"/>
                <a:tab pos="4596548" algn="l"/>
                <a:tab pos="5253198" algn="l"/>
              </a:tabLst>
            </a:pPr>
            <a:r>
              <a:rPr lang="en-GB" dirty="0" err="1"/>
              <a:t>n's</a:t>
            </a:r>
            <a:r>
              <a:rPr lang="en-GB" dirty="0"/>
              <a:t> value is less than any value in its right </a:t>
            </a:r>
            <a:r>
              <a:rPr lang="en-GB" dirty="0" err="1"/>
              <a:t>subtree</a:t>
            </a:r>
            <a:endParaRPr lang="en-GB" dirty="0"/>
          </a:p>
        </p:txBody>
      </p:sp>
      <p:sp>
        <p:nvSpPr>
          <p:cNvPr id="12291" name="Line 3"/>
          <p:cNvSpPr>
            <a:spLocks noChangeShapeType="1"/>
          </p:cNvSpPr>
          <p:nvPr/>
        </p:nvSpPr>
        <p:spPr bwMode="auto">
          <a:xfrm flipH="1">
            <a:off x="1275840" y="2351768"/>
            <a:ext cx="662400" cy="521335"/>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2" name="Line 4"/>
          <p:cNvSpPr>
            <a:spLocks noChangeShapeType="1"/>
          </p:cNvSpPr>
          <p:nvPr/>
        </p:nvSpPr>
        <p:spPr bwMode="auto">
          <a:xfrm>
            <a:off x="1971361" y="2384891"/>
            <a:ext cx="542880" cy="515574"/>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3" name="Line 5"/>
          <p:cNvSpPr>
            <a:spLocks noChangeShapeType="1"/>
          </p:cNvSpPr>
          <p:nvPr/>
        </p:nvSpPr>
        <p:spPr bwMode="auto">
          <a:xfrm flipH="1">
            <a:off x="833760" y="3140971"/>
            <a:ext cx="361440" cy="371559"/>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4" name="Line 6"/>
          <p:cNvSpPr>
            <a:spLocks noChangeShapeType="1"/>
          </p:cNvSpPr>
          <p:nvPr/>
        </p:nvSpPr>
        <p:spPr bwMode="auto">
          <a:xfrm flipH="1">
            <a:off x="2236320" y="3135210"/>
            <a:ext cx="288000" cy="377320"/>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5" name="Line 7"/>
          <p:cNvSpPr>
            <a:spLocks noChangeShapeType="1"/>
          </p:cNvSpPr>
          <p:nvPr/>
        </p:nvSpPr>
        <p:spPr bwMode="auto">
          <a:xfrm>
            <a:off x="1294560" y="3161133"/>
            <a:ext cx="240480" cy="342756"/>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6" name="Line 8"/>
          <p:cNvSpPr>
            <a:spLocks noChangeShapeType="1"/>
          </p:cNvSpPr>
          <p:nvPr/>
        </p:nvSpPr>
        <p:spPr bwMode="auto">
          <a:xfrm>
            <a:off x="2648160" y="3125128"/>
            <a:ext cx="298080" cy="368679"/>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7" name="Line 9"/>
          <p:cNvSpPr>
            <a:spLocks noChangeShapeType="1"/>
          </p:cNvSpPr>
          <p:nvPr/>
        </p:nvSpPr>
        <p:spPr bwMode="auto">
          <a:xfrm flipH="1">
            <a:off x="364320" y="3747274"/>
            <a:ext cx="403200" cy="288030"/>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8" name="Line 10"/>
          <p:cNvSpPr>
            <a:spLocks noChangeShapeType="1"/>
          </p:cNvSpPr>
          <p:nvPr/>
        </p:nvSpPr>
        <p:spPr bwMode="auto">
          <a:xfrm>
            <a:off x="891360" y="3764556"/>
            <a:ext cx="38880" cy="252027"/>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299" name="Line 11"/>
          <p:cNvSpPr>
            <a:spLocks noChangeShapeType="1"/>
          </p:cNvSpPr>
          <p:nvPr/>
        </p:nvSpPr>
        <p:spPr bwMode="auto">
          <a:xfrm flipH="1">
            <a:off x="1956961" y="3763116"/>
            <a:ext cx="221760" cy="279389"/>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300" name="AutoShape 12"/>
          <p:cNvSpPr>
            <a:spLocks noChangeArrowheads="1"/>
          </p:cNvSpPr>
          <p:nvPr/>
        </p:nvSpPr>
        <p:spPr bwMode="auto">
          <a:xfrm>
            <a:off x="1812960" y="2207752"/>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F</a:t>
            </a:r>
          </a:p>
        </p:txBody>
      </p:sp>
      <p:sp>
        <p:nvSpPr>
          <p:cNvPr id="12301" name="AutoShape 13"/>
          <p:cNvSpPr>
            <a:spLocks noChangeArrowheads="1"/>
          </p:cNvSpPr>
          <p:nvPr/>
        </p:nvSpPr>
        <p:spPr bwMode="auto">
          <a:xfrm>
            <a:off x="1103040" y="2884623"/>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D</a:t>
            </a:r>
          </a:p>
        </p:txBody>
      </p:sp>
      <p:sp>
        <p:nvSpPr>
          <p:cNvPr id="12302" name="AutoShape 14"/>
          <p:cNvSpPr>
            <a:spLocks noChangeArrowheads="1"/>
          </p:cNvSpPr>
          <p:nvPr/>
        </p:nvSpPr>
        <p:spPr bwMode="auto">
          <a:xfrm>
            <a:off x="2463841" y="2897584"/>
            <a:ext cx="231840" cy="307777"/>
          </a:xfrm>
          <a:prstGeom prst="roundRect">
            <a:avLst>
              <a:gd name="adj" fmla="val 61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I</a:t>
            </a:r>
          </a:p>
        </p:txBody>
      </p:sp>
      <p:sp>
        <p:nvSpPr>
          <p:cNvPr id="12303" name="AutoShape 15"/>
          <p:cNvSpPr>
            <a:spLocks noChangeArrowheads="1"/>
          </p:cNvSpPr>
          <p:nvPr/>
        </p:nvSpPr>
        <p:spPr bwMode="auto">
          <a:xfrm>
            <a:off x="2839680" y="3490927"/>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K</a:t>
            </a:r>
          </a:p>
        </p:txBody>
      </p:sp>
      <p:sp>
        <p:nvSpPr>
          <p:cNvPr id="12304" name="AutoShape 16"/>
          <p:cNvSpPr>
            <a:spLocks noChangeArrowheads="1"/>
          </p:cNvSpPr>
          <p:nvPr/>
        </p:nvSpPr>
        <p:spPr bwMode="auto">
          <a:xfrm>
            <a:off x="1411200" y="3490927"/>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E</a:t>
            </a:r>
          </a:p>
        </p:txBody>
      </p:sp>
      <p:sp>
        <p:nvSpPr>
          <p:cNvPr id="12305" name="AutoShape 17"/>
          <p:cNvSpPr>
            <a:spLocks noChangeArrowheads="1"/>
          </p:cNvSpPr>
          <p:nvPr/>
        </p:nvSpPr>
        <p:spPr bwMode="auto">
          <a:xfrm>
            <a:off x="2028960" y="3521170"/>
            <a:ext cx="234720" cy="307777"/>
          </a:xfrm>
          <a:prstGeom prst="roundRect">
            <a:avLst>
              <a:gd name="adj" fmla="val 625"/>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H</a:t>
            </a:r>
          </a:p>
        </p:txBody>
      </p:sp>
      <p:sp>
        <p:nvSpPr>
          <p:cNvPr id="12306" name="AutoShape 18"/>
          <p:cNvSpPr>
            <a:spLocks noChangeArrowheads="1"/>
          </p:cNvSpPr>
          <p:nvPr/>
        </p:nvSpPr>
        <p:spPr bwMode="auto">
          <a:xfrm>
            <a:off x="696960" y="3490927"/>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B</a:t>
            </a:r>
          </a:p>
        </p:txBody>
      </p:sp>
      <p:sp>
        <p:nvSpPr>
          <p:cNvPr id="12307" name="AutoShape 19"/>
          <p:cNvSpPr>
            <a:spLocks noChangeArrowheads="1"/>
          </p:cNvSpPr>
          <p:nvPr/>
        </p:nvSpPr>
        <p:spPr bwMode="auto">
          <a:xfrm>
            <a:off x="246240" y="4032423"/>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A</a:t>
            </a:r>
          </a:p>
        </p:txBody>
      </p:sp>
      <p:sp>
        <p:nvSpPr>
          <p:cNvPr id="12308" name="AutoShape 20"/>
          <p:cNvSpPr>
            <a:spLocks noChangeArrowheads="1"/>
          </p:cNvSpPr>
          <p:nvPr/>
        </p:nvSpPr>
        <p:spPr bwMode="auto">
          <a:xfrm>
            <a:off x="800640" y="4032423"/>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C</a:t>
            </a:r>
          </a:p>
        </p:txBody>
      </p:sp>
      <p:sp>
        <p:nvSpPr>
          <p:cNvPr id="12309" name="AutoShape 21"/>
          <p:cNvSpPr>
            <a:spLocks noChangeArrowheads="1"/>
          </p:cNvSpPr>
          <p:nvPr/>
        </p:nvSpPr>
        <p:spPr bwMode="auto">
          <a:xfrm>
            <a:off x="1856160" y="4059787"/>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G</a:t>
            </a:r>
          </a:p>
        </p:txBody>
      </p:sp>
      <p:sp>
        <p:nvSpPr>
          <p:cNvPr id="12310" name="Line 22"/>
          <p:cNvSpPr>
            <a:spLocks noChangeShapeType="1"/>
          </p:cNvSpPr>
          <p:nvPr/>
        </p:nvSpPr>
        <p:spPr bwMode="auto">
          <a:xfrm flipH="1">
            <a:off x="2849760" y="3777517"/>
            <a:ext cx="80640" cy="263547"/>
          </a:xfrm>
          <a:prstGeom prst="line">
            <a:avLst/>
          </a:prstGeom>
          <a:noFill/>
          <a:ln w="36720">
            <a:solidFill>
              <a:schemeClr val="tx1"/>
            </a:solidFill>
            <a:round/>
            <a:headEnd/>
            <a:tailEnd/>
          </a:ln>
        </p:spPr>
        <p:txBody>
          <a:bodyPr lIns="82945" tIns="41473" rIns="82945" bIns="41473"/>
          <a:lstStyle/>
          <a:p>
            <a:endParaRPr lang="en-US">
              <a:solidFill>
                <a:srgbClr val="000000"/>
              </a:solidFill>
            </a:endParaRPr>
          </a:p>
        </p:txBody>
      </p:sp>
      <p:sp>
        <p:nvSpPr>
          <p:cNvPr id="12311" name="AutoShape 23"/>
          <p:cNvSpPr>
            <a:spLocks noChangeArrowheads="1"/>
          </p:cNvSpPr>
          <p:nvPr/>
        </p:nvSpPr>
        <p:spPr bwMode="auto">
          <a:xfrm>
            <a:off x="2747520" y="4056906"/>
            <a:ext cx="259200" cy="307777"/>
          </a:xfrm>
          <a:prstGeom prst="roundRect">
            <a:avLst>
              <a:gd name="adj" fmla="val 556"/>
            </a:avLst>
          </a:prstGeom>
          <a:solidFill>
            <a:srgbClr val="000000"/>
          </a:solidFill>
          <a:ln w="18360">
            <a:solidFill>
              <a:srgbClr val="FFFF00"/>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J</a:t>
            </a:r>
          </a:p>
        </p:txBody>
      </p:sp>
      <p:sp>
        <p:nvSpPr>
          <p:cNvPr id="25" name="TextBox 2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3811112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143000" y="2286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a:solidFill>
                  <a:schemeClr val="tx1"/>
                </a:solidFill>
              </a:rPr>
              <a:t>Binary Expression Trees</a:t>
            </a:r>
          </a:p>
        </p:txBody>
      </p:sp>
      <p:sp>
        <p:nvSpPr>
          <p:cNvPr id="13314" name="Rectangle 2"/>
          <p:cNvSpPr>
            <a:spLocks noGrp="1" noChangeArrowheads="1"/>
          </p:cNvSpPr>
          <p:nvPr>
            <p:ph idx="1"/>
          </p:nvPr>
        </p:nvSpPr>
        <p:spPr>
          <a:xfrm>
            <a:off x="3486240" y="1600200"/>
            <a:ext cx="5657760" cy="4547997"/>
          </a:xfrm>
          <a:ln/>
        </p:spPr>
        <p:txBody>
          <a:bodyPr lIns="82945" tIns="41473" rIns="82945" bIns="41473"/>
          <a:lstStyle/>
          <a:p>
            <a:pPr>
              <a:buClr>
                <a:schemeClr val="tx1"/>
              </a:buClr>
              <a:buSzPct val="40000"/>
              <a:tabLst>
                <a:tab pos="656650" algn="l"/>
                <a:tab pos="1313299" algn="l"/>
                <a:tab pos="1969949" algn="l"/>
                <a:tab pos="2626599" algn="l"/>
                <a:tab pos="3283248" algn="l"/>
                <a:tab pos="3939898" algn="l"/>
                <a:tab pos="4596548" algn="l"/>
                <a:tab pos="5253198" algn="l"/>
              </a:tabLst>
            </a:pPr>
            <a:r>
              <a:rPr lang="en-GB" sz="2500" dirty="0"/>
              <a:t>A binary expression tree represents an arithmetic expression:</a:t>
            </a:r>
          </a:p>
          <a:p>
            <a:pPr lvl="1">
              <a:spcAft>
                <a:spcPts val="261"/>
              </a:spcAft>
              <a:buClr>
                <a:schemeClr val="tx1"/>
              </a:buClr>
              <a:tabLst>
                <a:tab pos="656650" algn="l"/>
                <a:tab pos="1313299" algn="l"/>
                <a:tab pos="1969949" algn="l"/>
                <a:tab pos="2626599" algn="l"/>
                <a:tab pos="3283248" algn="l"/>
                <a:tab pos="3939898" algn="l"/>
                <a:tab pos="4596548" algn="l"/>
                <a:tab pos="5253198" algn="l"/>
              </a:tabLst>
            </a:pPr>
            <a:r>
              <a:rPr lang="en-GB" sz="2400" dirty="0" smtClean="0"/>
              <a:t>For any node n:</a:t>
            </a:r>
          </a:p>
          <a:p>
            <a:pPr lvl="1">
              <a:spcAft>
                <a:spcPts val="261"/>
              </a:spcAft>
              <a:buClr>
                <a:schemeClr val="tx1"/>
              </a:buClr>
              <a:tabLst>
                <a:tab pos="656650" algn="l"/>
                <a:tab pos="1313299" algn="l"/>
                <a:tab pos="1969949" algn="l"/>
                <a:tab pos="2626599" algn="l"/>
                <a:tab pos="3283248" algn="l"/>
                <a:tab pos="3939898" algn="l"/>
                <a:tab pos="4596548" algn="l"/>
                <a:tab pos="5253198" algn="l"/>
              </a:tabLst>
            </a:pPr>
            <a:endParaRPr lang="en-GB" sz="1200" dirty="0"/>
          </a:p>
          <a:p>
            <a:pPr lvl="2">
              <a:lnSpc>
                <a:spcPct val="0"/>
              </a:lnSpc>
              <a:spcAft>
                <a:spcPts val="125"/>
              </a:spcAft>
              <a:buClr>
                <a:schemeClr val="tx1"/>
              </a:buClr>
              <a:tabLst>
                <a:tab pos="656650" algn="l"/>
                <a:tab pos="1313299" algn="l"/>
                <a:tab pos="1969949" algn="l"/>
                <a:tab pos="2626599" algn="l"/>
                <a:tab pos="3283248" algn="l"/>
                <a:tab pos="3939898" algn="l"/>
                <a:tab pos="4596548" algn="l"/>
                <a:tab pos="5253198" algn="l"/>
              </a:tabLst>
            </a:pPr>
            <a:r>
              <a:rPr lang="en-GB" dirty="0" smtClean="0"/>
              <a:t>if </a:t>
            </a:r>
            <a:r>
              <a:rPr lang="en-GB" dirty="0"/>
              <a:t>n is a leaf node</a:t>
            </a:r>
            <a:r>
              <a:rPr lang="en-GB" dirty="0" smtClean="0"/>
              <a:t>:</a:t>
            </a:r>
          </a:p>
          <a:p>
            <a:pPr lvl="2">
              <a:lnSpc>
                <a:spcPct val="0"/>
              </a:lnSpc>
              <a:spcAft>
                <a:spcPts val="125"/>
              </a:spcAft>
              <a:buClr>
                <a:schemeClr val="tx1"/>
              </a:buClr>
              <a:tabLst>
                <a:tab pos="656650" algn="l"/>
                <a:tab pos="1313299" algn="l"/>
                <a:tab pos="1969949" algn="l"/>
                <a:tab pos="2626599" algn="l"/>
                <a:tab pos="3283248" algn="l"/>
                <a:tab pos="3939898" algn="l"/>
                <a:tab pos="4596548" algn="l"/>
                <a:tab pos="5253198" algn="l"/>
              </a:tabLst>
            </a:pPr>
            <a:endParaRPr lang="en-GB" dirty="0" smtClean="0"/>
          </a:p>
          <a:p>
            <a:pPr lvl="2">
              <a:lnSpc>
                <a:spcPct val="0"/>
              </a:lnSpc>
              <a:spcAft>
                <a:spcPts val="125"/>
              </a:spcAft>
              <a:buClr>
                <a:schemeClr val="tx1"/>
              </a:buClr>
              <a:tabLst>
                <a:tab pos="656650" algn="l"/>
                <a:tab pos="1313299" algn="l"/>
                <a:tab pos="1969949" algn="l"/>
                <a:tab pos="2626599" algn="l"/>
                <a:tab pos="3283248" algn="l"/>
                <a:tab pos="3939898" algn="l"/>
                <a:tab pos="4596548" algn="l"/>
                <a:tab pos="5253198" algn="l"/>
              </a:tabLst>
            </a:pPr>
            <a:endParaRPr lang="en-GB" dirty="0" smtClean="0"/>
          </a:p>
          <a:p>
            <a:pPr lvl="2">
              <a:lnSpc>
                <a:spcPct val="0"/>
              </a:lnSpc>
              <a:spcAft>
                <a:spcPts val="125"/>
              </a:spcAft>
              <a:buClr>
                <a:schemeClr val="tx1"/>
              </a:buClr>
              <a:tabLst>
                <a:tab pos="656650" algn="l"/>
                <a:tab pos="1313299" algn="l"/>
                <a:tab pos="1969949" algn="l"/>
                <a:tab pos="2626599" algn="l"/>
                <a:tab pos="3283248" algn="l"/>
                <a:tab pos="3939898" algn="l"/>
                <a:tab pos="4596548" algn="l"/>
                <a:tab pos="5253198" algn="l"/>
              </a:tabLst>
            </a:pPr>
            <a:endParaRPr lang="en-GB" dirty="0"/>
          </a:p>
          <a:p>
            <a:pPr lvl="3">
              <a:lnSpc>
                <a:spcPct val="0"/>
              </a:lnSpc>
              <a:spcAft>
                <a:spcPts val="125"/>
              </a:spcAft>
              <a:buClr>
                <a:schemeClr val="tx1"/>
              </a:buClr>
              <a:tabLst>
                <a:tab pos="656650" algn="l"/>
                <a:tab pos="1313299" algn="l"/>
                <a:tab pos="1969949" algn="l"/>
                <a:tab pos="2626599" algn="l"/>
                <a:tab pos="3283248" algn="l"/>
                <a:tab pos="3939898" algn="l"/>
                <a:tab pos="4596548" algn="l"/>
                <a:tab pos="5253198" algn="l"/>
              </a:tabLst>
            </a:pPr>
            <a:r>
              <a:rPr lang="en-GB" sz="2400" dirty="0"/>
              <a:t>it must contain an operand.</a:t>
            </a:r>
          </a:p>
          <a:p>
            <a:pPr lvl="2">
              <a:spcAft>
                <a:spcPts val="261"/>
              </a:spcAft>
              <a:buClr>
                <a:schemeClr val="tx1"/>
              </a:buClr>
              <a:tabLst>
                <a:tab pos="656650" algn="l"/>
                <a:tab pos="1313299" algn="l"/>
                <a:tab pos="1969949" algn="l"/>
                <a:tab pos="2626599" algn="l"/>
                <a:tab pos="3283248" algn="l"/>
                <a:tab pos="3939898" algn="l"/>
                <a:tab pos="4596548" algn="l"/>
                <a:tab pos="5253198" algn="l"/>
              </a:tabLst>
            </a:pPr>
            <a:r>
              <a:rPr lang="en-GB" dirty="0"/>
              <a:t>if n is not a leaf node:</a:t>
            </a:r>
          </a:p>
          <a:p>
            <a:pPr lvl="3">
              <a:spcAft>
                <a:spcPts val="125"/>
              </a:spcAft>
              <a:buClr>
                <a:schemeClr val="tx1"/>
              </a:buClr>
              <a:tabLst>
                <a:tab pos="656650" algn="l"/>
                <a:tab pos="1313299" algn="l"/>
                <a:tab pos="1969949" algn="l"/>
                <a:tab pos="2626599" algn="l"/>
                <a:tab pos="3283248" algn="l"/>
                <a:tab pos="3939898" algn="l"/>
                <a:tab pos="4596548" algn="l"/>
                <a:tab pos="5253198" algn="l"/>
              </a:tabLst>
            </a:pPr>
            <a:r>
              <a:rPr lang="en-GB" sz="2400" dirty="0"/>
              <a:t>it must contain an operator.</a:t>
            </a:r>
          </a:p>
          <a:p>
            <a:pPr lvl="3">
              <a:spcAft>
                <a:spcPts val="125"/>
              </a:spcAft>
              <a:buClr>
                <a:schemeClr val="tx1"/>
              </a:buClr>
              <a:tabLst>
                <a:tab pos="656650" algn="l"/>
                <a:tab pos="1313299" algn="l"/>
                <a:tab pos="1969949" algn="l"/>
                <a:tab pos="2626599" algn="l"/>
                <a:tab pos="3283248" algn="l"/>
                <a:tab pos="3939898" algn="l"/>
                <a:tab pos="4596548" algn="l"/>
                <a:tab pos="5253198" algn="l"/>
              </a:tabLst>
            </a:pPr>
            <a:r>
              <a:rPr lang="en-GB" sz="2400" dirty="0"/>
              <a:t>it must have two </a:t>
            </a:r>
            <a:r>
              <a:rPr lang="en-GB" sz="2400" dirty="0" err="1"/>
              <a:t>subtrees</a:t>
            </a:r>
            <a:r>
              <a:rPr lang="en-GB" sz="2400" dirty="0"/>
              <a:t>.</a:t>
            </a:r>
          </a:p>
        </p:txBody>
      </p:sp>
      <p:grpSp>
        <p:nvGrpSpPr>
          <p:cNvPr id="2" name="Group 3"/>
          <p:cNvGrpSpPr>
            <a:grpSpLocks/>
          </p:cNvGrpSpPr>
          <p:nvPr/>
        </p:nvGrpSpPr>
        <p:grpSpPr bwMode="auto">
          <a:xfrm>
            <a:off x="696960" y="2207752"/>
            <a:ext cx="2401920" cy="1621610"/>
            <a:chOff x="484" y="1533"/>
            <a:chExt cx="1668" cy="1126"/>
          </a:xfrm>
        </p:grpSpPr>
        <p:sp>
          <p:nvSpPr>
            <p:cNvPr id="13316" name="Line 4"/>
            <p:cNvSpPr>
              <a:spLocks noChangeShapeType="1"/>
            </p:cNvSpPr>
            <p:nvPr/>
          </p:nvSpPr>
          <p:spPr bwMode="auto">
            <a:xfrm flipH="1">
              <a:off x="886" y="1633"/>
              <a:ext cx="460" cy="362"/>
            </a:xfrm>
            <a:prstGeom prst="line">
              <a:avLst/>
            </a:prstGeom>
            <a:noFill/>
            <a:ln w="36720">
              <a:solidFill>
                <a:schemeClr val="tx1"/>
              </a:solidFill>
              <a:round/>
              <a:headEnd/>
              <a:tailEnd/>
            </a:ln>
          </p:spPr>
          <p:txBody>
            <a:bodyPr/>
            <a:lstStyle/>
            <a:p>
              <a:endParaRPr lang="en-US">
                <a:solidFill>
                  <a:srgbClr val="000000"/>
                </a:solidFill>
              </a:endParaRPr>
            </a:p>
          </p:txBody>
        </p:sp>
        <p:sp>
          <p:nvSpPr>
            <p:cNvPr id="13317" name="Line 5"/>
            <p:cNvSpPr>
              <a:spLocks noChangeShapeType="1"/>
            </p:cNvSpPr>
            <p:nvPr/>
          </p:nvSpPr>
          <p:spPr bwMode="auto">
            <a:xfrm>
              <a:off x="1369" y="1656"/>
              <a:ext cx="377" cy="358"/>
            </a:xfrm>
            <a:prstGeom prst="line">
              <a:avLst/>
            </a:prstGeom>
            <a:noFill/>
            <a:ln w="36720">
              <a:solidFill>
                <a:schemeClr val="tx1"/>
              </a:solidFill>
              <a:round/>
              <a:headEnd/>
              <a:tailEnd/>
            </a:ln>
          </p:spPr>
          <p:txBody>
            <a:bodyPr/>
            <a:lstStyle/>
            <a:p>
              <a:endParaRPr lang="en-US">
                <a:solidFill>
                  <a:srgbClr val="000000"/>
                </a:solidFill>
              </a:endParaRPr>
            </a:p>
          </p:txBody>
        </p:sp>
        <p:sp>
          <p:nvSpPr>
            <p:cNvPr id="13318" name="Line 6"/>
            <p:cNvSpPr>
              <a:spLocks noChangeShapeType="1"/>
            </p:cNvSpPr>
            <p:nvPr/>
          </p:nvSpPr>
          <p:spPr bwMode="auto">
            <a:xfrm flipH="1">
              <a:off x="579" y="2181"/>
              <a:ext cx="251" cy="258"/>
            </a:xfrm>
            <a:prstGeom prst="line">
              <a:avLst/>
            </a:prstGeom>
            <a:noFill/>
            <a:ln w="36720">
              <a:solidFill>
                <a:schemeClr val="tx1"/>
              </a:solidFill>
              <a:round/>
              <a:headEnd/>
              <a:tailEnd/>
            </a:ln>
          </p:spPr>
          <p:txBody>
            <a:bodyPr/>
            <a:lstStyle/>
            <a:p>
              <a:endParaRPr lang="en-US">
                <a:solidFill>
                  <a:srgbClr val="000000"/>
                </a:solidFill>
              </a:endParaRPr>
            </a:p>
          </p:txBody>
        </p:sp>
        <p:sp>
          <p:nvSpPr>
            <p:cNvPr id="13319" name="Line 7"/>
            <p:cNvSpPr>
              <a:spLocks noChangeShapeType="1"/>
            </p:cNvSpPr>
            <p:nvPr/>
          </p:nvSpPr>
          <p:spPr bwMode="auto">
            <a:xfrm flipH="1">
              <a:off x="1553" y="2177"/>
              <a:ext cx="200" cy="262"/>
            </a:xfrm>
            <a:prstGeom prst="line">
              <a:avLst/>
            </a:prstGeom>
            <a:noFill/>
            <a:ln w="36720">
              <a:solidFill>
                <a:schemeClr val="tx1"/>
              </a:solidFill>
              <a:round/>
              <a:headEnd/>
              <a:tailEnd/>
            </a:ln>
          </p:spPr>
          <p:txBody>
            <a:bodyPr/>
            <a:lstStyle/>
            <a:p>
              <a:endParaRPr lang="en-US">
                <a:solidFill>
                  <a:srgbClr val="000000"/>
                </a:solidFill>
              </a:endParaRPr>
            </a:p>
          </p:txBody>
        </p:sp>
        <p:sp>
          <p:nvSpPr>
            <p:cNvPr id="13320" name="Line 8"/>
            <p:cNvSpPr>
              <a:spLocks noChangeShapeType="1"/>
            </p:cNvSpPr>
            <p:nvPr/>
          </p:nvSpPr>
          <p:spPr bwMode="auto">
            <a:xfrm>
              <a:off x="899" y="2195"/>
              <a:ext cx="167" cy="238"/>
            </a:xfrm>
            <a:prstGeom prst="line">
              <a:avLst/>
            </a:prstGeom>
            <a:noFill/>
            <a:ln w="36720">
              <a:solidFill>
                <a:schemeClr val="tx1"/>
              </a:solidFill>
              <a:round/>
              <a:headEnd/>
              <a:tailEnd/>
            </a:ln>
          </p:spPr>
          <p:txBody>
            <a:bodyPr/>
            <a:lstStyle/>
            <a:p>
              <a:endParaRPr lang="en-US">
                <a:solidFill>
                  <a:srgbClr val="000000"/>
                </a:solidFill>
              </a:endParaRPr>
            </a:p>
          </p:txBody>
        </p:sp>
        <p:sp>
          <p:nvSpPr>
            <p:cNvPr id="13321" name="Line 9"/>
            <p:cNvSpPr>
              <a:spLocks noChangeShapeType="1"/>
            </p:cNvSpPr>
            <p:nvPr/>
          </p:nvSpPr>
          <p:spPr bwMode="auto">
            <a:xfrm>
              <a:off x="1839" y="2170"/>
              <a:ext cx="207" cy="256"/>
            </a:xfrm>
            <a:prstGeom prst="line">
              <a:avLst/>
            </a:prstGeom>
            <a:noFill/>
            <a:ln w="36720">
              <a:solidFill>
                <a:schemeClr val="tx1"/>
              </a:solidFill>
              <a:round/>
              <a:headEnd/>
              <a:tailEnd/>
            </a:ln>
          </p:spPr>
          <p:txBody>
            <a:bodyPr/>
            <a:lstStyle/>
            <a:p>
              <a:endParaRPr lang="en-US">
                <a:solidFill>
                  <a:srgbClr val="000000"/>
                </a:solidFill>
              </a:endParaRPr>
            </a:p>
          </p:txBody>
        </p:sp>
        <p:sp>
          <p:nvSpPr>
            <p:cNvPr id="13322" name="AutoShape 10"/>
            <p:cNvSpPr>
              <a:spLocks noChangeArrowheads="1"/>
            </p:cNvSpPr>
            <p:nvPr/>
          </p:nvSpPr>
          <p:spPr bwMode="auto">
            <a:xfrm>
              <a:off x="1259" y="1533"/>
              <a:ext cx="180" cy="256"/>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5000"/>
                <a:buFont typeface="StarBats" charset="0"/>
                <a:buNone/>
              </a:pPr>
              <a:r>
                <a:rPr lang="en-GB" b="1">
                  <a:solidFill>
                    <a:srgbClr val="FFFFFF"/>
                  </a:solidFill>
                </a:rPr>
                <a:t>*</a:t>
              </a:r>
            </a:p>
          </p:txBody>
        </p:sp>
        <p:sp>
          <p:nvSpPr>
            <p:cNvPr id="13323" name="AutoShape 11"/>
            <p:cNvSpPr>
              <a:spLocks noChangeArrowheads="1"/>
            </p:cNvSpPr>
            <p:nvPr/>
          </p:nvSpPr>
          <p:spPr bwMode="auto">
            <a:xfrm>
              <a:off x="766" y="2003"/>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a:t>
              </a:r>
            </a:p>
          </p:txBody>
        </p:sp>
        <p:sp>
          <p:nvSpPr>
            <p:cNvPr id="13324" name="AutoShape 12"/>
            <p:cNvSpPr>
              <a:spLocks noChangeArrowheads="1"/>
            </p:cNvSpPr>
            <p:nvPr/>
          </p:nvSpPr>
          <p:spPr bwMode="auto">
            <a:xfrm>
              <a:off x="1698" y="2012"/>
              <a:ext cx="161" cy="214"/>
            </a:xfrm>
            <a:prstGeom prst="roundRect">
              <a:avLst>
                <a:gd name="adj" fmla="val 61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 -</a:t>
              </a:r>
            </a:p>
          </p:txBody>
        </p:sp>
        <p:sp>
          <p:nvSpPr>
            <p:cNvPr id="13325" name="AutoShape 13"/>
            <p:cNvSpPr>
              <a:spLocks noChangeArrowheads="1"/>
            </p:cNvSpPr>
            <p:nvPr/>
          </p:nvSpPr>
          <p:spPr bwMode="auto">
            <a:xfrm>
              <a:off x="1972" y="2424"/>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d</a:t>
              </a:r>
            </a:p>
          </p:txBody>
        </p:sp>
        <p:sp>
          <p:nvSpPr>
            <p:cNvPr id="13326" name="AutoShape 14"/>
            <p:cNvSpPr>
              <a:spLocks noChangeArrowheads="1"/>
            </p:cNvSpPr>
            <p:nvPr/>
          </p:nvSpPr>
          <p:spPr bwMode="auto">
            <a:xfrm>
              <a:off x="980" y="2418"/>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b</a:t>
              </a:r>
            </a:p>
          </p:txBody>
        </p:sp>
        <p:sp>
          <p:nvSpPr>
            <p:cNvPr id="13327" name="AutoShape 15"/>
            <p:cNvSpPr>
              <a:spLocks noChangeArrowheads="1"/>
            </p:cNvSpPr>
            <p:nvPr/>
          </p:nvSpPr>
          <p:spPr bwMode="auto">
            <a:xfrm>
              <a:off x="1409" y="2445"/>
              <a:ext cx="163" cy="214"/>
            </a:xfrm>
            <a:prstGeom prst="roundRect">
              <a:avLst>
                <a:gd name="adj" fmla="val 62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c</a:t>
              </a:r>
            </a:p>
          </p:txBody>
        </p:sp>
        <p:sp>
          <p:nvSpPr>
            <p:cNvPr id="13328" name="AutoShape 16"/>
            <p:cNvSpPr>
              <a:spLocks noChangeArrowheads="1"/>
            </p:cNvSpPr>
            <p:nvPr/>
          </p:nvSpPr>
          <p:spPr bwMode="auto">
            <a:xfrm>
              <a:off x="484" y="2424"/>
              <a:ext cx="180" cy="214"/>
            </a:xfrm>
            <a:prstGeom prst="roundRect">
              <a:avLst>
                <a:gd name="adj" fmla="val 55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rPr>
                <a:t>a</a:t>
              </a:r>
            </a:p>
          </p:txBody>
        </p:sp>
      </p:grpSp>
      <p:sp>
        <p:nvSpPr>
          <p:cNvPr id="13329" name="Text Box 17"/>
          <p:cNvSpPr txBox="1">
            <a:spLocks noChangeArrowheads="1"/>
          </p:cNvSpPr>
          <p:nvPr/>
        </p:nvSpPr>
        <p:spPr bwMode="auto">
          <a:xfrm>
            <a:off x="221760" y="3969057"/>
            <a:ext cx="3205440" cy="2420895"/>
          </a:xfrm>
          <a:prstGeom prst="rect">
            <a:avLst/>
          </a:prstGeom>
          <a:noFill/>
          <a:ln w="9525">
            <a:noFill/>
            <a:miter lim="800000"/>
            <a:headEnd/>
            <a:tailEnd/>
          </a:ln>
        </p:spPr>
        <p:txBody>
          <a:bodyPr wrap="none" lIns="82945" tIns="41473" rIns="82945" bIns="41473" anchor="ctr"/>
          <a:lstStyle/>
          <a:p>
            <a:endParaRPr lang="en-US">
              <a:solidFill>
                <a:srgbClr val="000000"/>
              </a:solidFill>
            </a:endParaRPr>
          </a:p>
        </p:txBody>
      </p:sp>
      <p:sp>
        <p:nvSpPr>
          <p:cNvPr id="13330" name="Text Box 18"/>
          <p:cNvSpPr txBox="1">
            <a:spLocks noChangeArrowheads="1"/>
          </p:cNvSpPr>
          <p:nvPr/>
        </p:nvSpPr>
        <p:spPr bwMode="auto">
          <a:xfrm>
            <a:off x="685800" y="4800600"/>
            <a:ext cx="3684960" cy="1803058"/>
          </a:xfrm>
          <a:prstGeom prst="rect">
            <a:avLst/>
          </a:prstGeom>
          <a:noFill/>
          <a:ln w="9525">
            <a:noFill/>
            <a:miter lim="800000"/>
            <a:headEnd/>
            <a:tailEnd/>
          </a:ln>
        </p:spPr>
        <p:txBody>
          <a:bodyPr lIns="0" tIns="0" rIns="0" bIns="0">
            <a:spAutoFit/>
          </a:bodyPr>
          <a:lstStyle/>
          <a:p>
            <a:pPr marL="456487" indent="-391686">
              <a:spcAft>
                <a:spcPts val="1282"/>
              </a:spcAft>
              <a:buClr>
                <a:srgbClr val="00CCCC"/>
              </a:buClr>
              <a:buSzPct val="40000"/>
              <a:buFontTx/>
              <a:buBlip>
                <a:blip r:embed="rId3"/>
              </a:buBlip>
              <a:tabLst>
                <a:tab pos="656650" algn="l"/>
                <a:tab pos="1313299" algn="l"/>
                <a:tab pos="1969949" algn="l"/>
                <a:tab pos="2626599" algn="l"/>
                <a:tab pos="3283248" algn="l"/>
              </a:tabLst>
            </a:pPr>
            <a:r>
              <a:rPr lang="en-GB" b="1" dirty="0">
                <a:solidFill>
                  <a:srgbClr val="000000"/>
                </a:solidFill>
                <a:latin typeface="New Century Schoolbook" charset="0"/>
              </a:rPr>
              <a:t>This tree represents the expression:</a:t>
            </a:r>
          </a:p>
          <a:p>
            <a:pPr marL="979214" lvl="2" indent="-391686">
              <a:spcAft>
                <a:spcPts val="771"/>
              </a:spcAft>
              <a:buClr>
                <a:srgbClr val="00CCCC"/>
              </a:buClr>
              <a:buSzPct val="34000"/>
              <a:tabLst>
                <a:tab pos="656650" algn="l"/>
                <a:tab pos="1313299" algn="l"/>
                <a:tab pos="1969949" algn="l"/>
                <a:tab pos="2626599" algn="l"/>
                <a:tab pos="3283248" algn="l"/>
              </a:tabLst>
            </a:pPr>
            <a:r>
              <a:rPr lang="en-GB" sz="2500" b="1" dirty="0">
                <a:solidFill>
                  <a:srgbClr val="000000"/>
                </a:solidFill>
                <a:latin typeface="New Century Schoolbook" charset="0"/>
              </a:rPr>
              <a:t>(a + b) * (c -d)  or</a:t>
            </a:r>
          </a:p>
          <a:p>
            <a:pPr marL="979214" lvl="2" indent="-391686">
              <a:spcAft>
                <a:spcPts val="771"/>
              </a:spcAft>
              <a:buClr>
                <a:srgbClr val="00CCCC"/>
              </a:buClr>
              <a:buSzPct val="34000"/>
              <a:tabLst>
                <a:tab pos="656650" algn="l"/>
                <a:tab pos="1313299" algn="l"/>
                <a:tab pos="1969949" algn="l"/>
                <a:tab pos="2626599" algn="l"/>
                <a:tab pos="3283248" algn="l"/>
              </a:tabLst>
            </a:pPr>
            <a:r>
              <a:rPr lang="en-GB" sz="2500" b="1" dirty="0">
                <a:solidFill>
                  <a:srgbClr val="000000"/>
                </a:solidFill>
                <a:latin typeface="New Century Schoolbook" charset="0"/>
              </a:rPr>
              <a:t>a b + c d -*</a:t>
            </a:r>
          </a:p>
        </p:txBody>
      </p:sp>
      <p:sp>
        <p:nvSpPr>
          <p:cNvPr id="20" name="TextBox 19"/>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768672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C1B63A8A-7A61-4ADD-8CE5-17C09A70D7C0}" type="slidenum">
              <a:rPr lang="en-US" altLang="zh-TW"/>
              <a:pPr>
                <a:defRPr/>
              </a:pPr>
              <a:t>47</a:t>
            </a:fld>
            <a:endParaRPr lang="en-US" altLang="zh-TW"/>
          </a:p>
        </p:txBody>
      </p:sp>
      <p:sp>
        <p:nvSpPr>
          <p:cNvPr id="1029" name="Rectangle 1026"/>
          <p:cNvSpPr>
            <a:spLocks noChangeArrowheads="1"/>
          </p:cNvSpPr>
          <p:nvPr/>
        </p:nvSpPr>
        <p:spPr bwMode="auto">
          <a:xfrm>
            <a:off x="290348" y="38100"/>
            <a:ext cx="9144000" cy="1143000"/>
          </a:xfrm>
          <a:prstGeom prst="rect">
            <a:avLst/>
          </a:prstGeom>
          <a:noFill/>
          <a:ln w="9525">
            <a:noFill/>
            <a:miter lim="800000"/>
            <a:headEnd/>
            <a:tailEnd/>
          </a:ln>
        </p:spPr>
        <p:txBody>
          <a:bodyPr lIns="92075" tIns="46038" rIns="92075" bIns="46038" anchor="ctr"/>
          <a:lstStyle/>
          <a:p>
            <a:pPr algn="ctr"/>
            <a:r>
              <a:rPr lang="en-US" altLang="zh-TW" sz="4000" dirty="0">
                <a:solidFill>
                  <a:schemeClr val="tx2"/>
                </a:solidFill>
              </a:rPr>
              <a:t>Maximum Number of Nodes in BT</a:t>
            </a:r>
          </a:p>
        </p:txBody>
      </p:sp>
      <p:sp>
        <p:nvSpPr>
          <p:cNvPr id="1030" name="Rectangle 1027"/>
          <p:cNvSpPr>
            <a:spLocks noChangeArrowheads="1"/>
          </p:cNvSpPr>
          <p:nvPr/>
        </p:nvSpPr>
        <p:spPr bwMode="auto">
          <a:xfrm>
            <a:off x="767310" y="1524000"/>
            <a:ext cx="8534400" cy="4114800"/>
          </a:xfrm>
          <a:prstGeom prst="rect">
            <a:avLst/>
          </a:prstGeom>
          <a:noFill/>
          <a:ln w="9525">
            <a:noFill/>
            <a:miter lim="800000"/>
            <a:headEnd/>
            <a:tailEnd/>
          </a:ln>
        </p:spPr>
        <p:txBody>
          <a:bodyPr lIns="92075" tIns="46038" rIns="92075" bIns="46038"/>
          <a:lstStyle/>
          <a:p>
            <a:pPr marL="342900" indent="-342900">
              <a:spcBef>
                <a:spcPct val="20000"/>
              </a:spcBef>
              <a:buClr>
                <a:schemeClr val="accent1"/>
              </a:buClr>
              <a:buSzPct val="70000"/>
              <a:buFont typeface="Monotype Sorts" pitchFamily="2" charset="2"/>
              <a:buChar char="n"/>
            </a:pPr>
            <a:r>
              <a:rPr lang="en-US" altLang="zh-TW" sz="2800" dirty="0"/>
              <a:t>The maximum number of nodes on level i of a binary tree is </a:t>
            </a:r>
            <a:r>
              <a:rPr lang="en-US" altLang="zh-TW" sz="2800" dirty="0">
                <a:solidFill>
                  <a:srgbClr val="CC3300"/>
                </a:solidFill>
              </a:rPr>
              <a:t>2</a:t>
            </a:r>
            <a:r>
              <a:rPr lang="en-US" altLang="zh-TW" sz="2800" baseline="30000" dirty="0">
                <a:solidFill>
                  <a:srgbClr val="CC3300"/>
                </a:solidFill>
              </a:rPr>
              <a:t>i-1</a:t>
            </a:r>
            <a:r>
              <a:rPr lang="en-US" altLang="zh-TW" sz="2800" dirty="0"/>
              <a:t>, i&gt;=1</a:t>
            </a:r>
            <a:r>
              <a:rPr lang="en-US" altLang="zh-TW" sz="2800" dirty="0" smtClean="0"/>
              <a:t>.</a:t>
            </a:r>
          </a:p>
          <a:p>
            <a:pPr marL="342900" indent="-342900">
              <a:spcBef>
                <a:spcPct val="20000"/>
              </a:spcBef>
              <a:buClr>
                <a:schemeClr val="accent1"/>
              </a:buClr>
              <a:buSzPct val="70000"/>
              <a:buFont typeface="Monotype Sorts" pitchFamily="2" charset="2"/>
              <a:buChar char="n"/>
            </a:pPr>
            <a:endParaRPr lang="en-US" altLang="zh-TW" sz="2800" dirty="0"/>
          </a:p>
          <a:p>
            <a:pPr marL="342900" indent="-342900">
              <a:spcBef>
                <a:spcPct val="20000"/>
              </a:spcBef>
              <a:buClr>
                <a:schemeClr val="accent1"/>
              </a:buClr>
              <a:buSzPct val="70000"/>
              <a:buFont typeface="Monotype Sorts" pitchFamily="2" charset="2"/>
              <a:buChar char="n"/>
            </a:pPr>
            <a:r>
              <a:rPr lang="en-US" altLang="zh-TW" sz="2800" dirty="0"/>
              <a:t>The maximum </a:t>
            </a:r>
            <a:r>
              <a:rPr lang="en-US" altLang="zh-TW" sz="2800" dirty="0" err="1"/>
              <a:t>nubmer</a:t>
            </a:r>
            <a:r>
              <a:rPr lang="en-US" altLang="zh-TW" sz="2800" dirty="0"/>
              <a:t> of nodes in a binary tree </a:t>
            </a:r>
            <a:br>
              <a:rPr lang="en-US" altLang="zh-TW" sz="2800" dirty="0"/>
            </a:br>
            <a:r>
              <a:rPr lang="en-US" altLang="zh-TW" sz="2800" dirty="0"/>
              <a:t>of depth k is </a:t>
            </a:r>
            <a:r>
              <a:rPr lang="en-US" altLang="zh-TW" sz="2800" dirty="0">
                <a:solidFill>
                  <a:srgbClr val="CC3300"/>
                </a:solidFill>
              </a:rPr>
              <a:t>2</a:t>
            </a:r>
            <a:r>
              <a:rPr lang="en-US" altLang="zh-TW" sz="2800" baseline="30000" dirty="0">
                <a:solidFill>
                  <a:srgbClr val="CC3300"/>
                </a:solidFill>
              </a:rPr>
              <a:t>k</a:t>
            </a:r>
            <a:r>
              <a:rPr lang="en-US" altLang="zh-TW" sz="2800" dirty="0">
                <a:solidFill>
                  <a:srgbClr val="CC3300"/>
                </a:solidFill>
              </a:rPr>
              <a:t>-1</a:t>
            </a:r>
            <a:r>
              <a:rPr lang="en-US" altLang="zh-TW" sz="2800" dirty="0"/>
              <a:t>, k&gt;=1.</a:t>
            </a:r>
          </a:p>
        </p:txBody>
      </p:sp>
      <p:sp>
        <p:nvSpPr>
          <p:cNvPr id="1031" name="Rectangle 1028"/>
          <p:cNvSpPr>
            <a:spLocks noChangeArrowheads="1"/>
          </p:cNvSpPr>
          <p:nvPr/>
        </p:nvSpPr>
        <p:spPr bwMode="auto">
          <a:xfrm>
            <a:off x="550863" y="2324100"/>
            <a:ext cx="438150" cy="366713"/>
          </a:xfrm>
          <a:prstGeom prst="rect">
            <a:avLst/>
          </a:prstGeom>
          <a:noFill/>
          <a:ln w="9525">
            <a:noFill/>
            <a:miter lim="800000"/>
            <a:headEnd/>
            <a:tailEnd/>
          </a:ln>
        </p:spPr>
        <p:txBody>
          <a:bodyPr wrap="none" lIns="92075" tIns="46038" rIns="92075" bIns="46038">
            <a:spAutoFit/>
          </a:bodyPr>
          <a:lstStyle/>
          <a:p>
            <a:pPr eaLnBrk="0" hangingPunct="0"/>
            <a:r>
              <a:rPr lang="en-US" altLang="zh-TW"/>
              <a:t>i-1</a:t>
            </a:r>
          </a:p>
        </p:txBody>
      </p:sp>
      <p:sp>
        <p:nvSpPr>
          <p:cNvPr id="6" name="TextBox 5"/>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45920" y="-304800"/>
            <a:ext cx="7498080" cy="1143000"/>
          </a:xfrm>
        </p:spPr>
        <p:txBody>
          <a:bodyPr/>
          <a:lstStyle/>
          <a:p>
            <a:r>
              <a:rPr lang="en-US" dirty="0">
                <a:solidFill>
                  <a:schemeClr val="tx1"/>
                </a:solidFill>
              </a:rPr>
              <a:t>Traversing the Tree</a:t>
            </a:r>
          </a:p>
        </p:txBody>
      </p:sp>
      <p:sp>
        <p:nvSpPr>
          <p:cNvPr id="48131" name="Rectangle 3"/>
          <p:cNvSpPr>
            <a:spLocks noGrp="1" noChangeArrowheads="1"/>
          </p:cNvSpPr>
          <p:nvPr>
            <p:ph idx="1"/>
          </p:nvPr>
        </p:nvSpPr>
        <p:spPr>
          <a:xfrm>
            <a:off x="1219200" y="762000"/>
            <a:ext cx="7498080" cy="5562600"/>
          </a:xfrm>
        </p:spPr>
        <p:txBody>
          <a:bodyPr>
            <a:noAutofit/>
          </a:bodyPr>
          <a:lstStyle/>
          <a:p>
            <a:pPr>
              <a:buClr>
                <a:schemeClr val="tx1"/>
              </a:buClr>
              <a:buSzPct val="4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200" dirty="0" smtClean="0"/>
              <a:t>There are three possible traversals of binary trees that differ only in the order that they perform the 3 basic operations.</a:t>
            </a:r>
          </a:p>
          <a:p>
            <a:pPr>
              <a:lnSpc>
                <a:spcPct val="90000"/>
              </a:lnSpc>
              <a:buClr>
                <a:schemeClr val="tx1"/>
              </a:buClr>
            </a:pPr>
            <a:endParaRPr lang="en-US" sz="2200" dirty="0" smtClean="0"/>
          </a:p>
          <a:p>
            <a:pPr>
              <a:lnSpc>
                <a:spcPct val="90000"/>
              </a:lnSpc>
              <a:buClr>
                <a:schemeClr val="tx1"/>
              </a:buClr>
            </a:pPr>
            <a:r>
              <a:rPr lang="en-US" sz="2200" dirty="0" smtClean="0"/>
              <a:t>Three </a:t>
            </a:r>
            <a:r>
              <a:rPr lang="en-US" sz="2200" dirty="0"/>
              <a:t>simple ways to traverse a tree:</a:t>
            </a:r>
          </a:p>
          <a:p>
            <a:pPr lvl="1">
              <a:lnSpc>
                <a:spcPct val="90000"/>
              </a:lnSpc>
              <a:buClr>
                <a:schemeClr val="tx1"/>
              </a:buClr>
            </a:pPr>
            <a:r>
              <a:rPr lang="en-US" sz="2200" b="1" dirty="0" err="1"/>
              <a:t>Inorder</a:t>
            </a:r>
            <a:endParaRPr lang="en-US" sz="2200" b="1" dirty="0"/>
          </a:p>
          <a:p>
            <a:pPr lvl="1">
              <a:lnSpc>
                <a:spcPct val="90000"/>
              </a:lnSpc>
              <a:buClr>
                <a:schemeClr val="tx1"/>
              </a:buClr>
            </a:pPr>
            <a:r>
              <a:rPr lang="en-US" sz="2200" b="1" dirty="0"/>
              <a:t>Preorder</a:t>
            </a:r>
          </a:p>
          <a:p>
            <a:pPr lvl="1">
              <a:lnSpc>
                <a:spcPct val="90000"/>
              </a:lnSpc>
              <a:buClr>
                <a:schemeClr val="tx1"/>
              </a:buClr>
            </a:pPr>
            <a:r>
              <a:rPr lang="en-US" sz="2200" b="1" dirty="0" err="1"/>
              <a:t>Postorder</a:t>
            </a:r>
            <a:endParaRPr lang="en-US" sz="2200" b="1" dirty="0"/>
          </a:p>
        </p:txBody>
      </p:sp>
      <p:pic>
        <p:nvPicPr>
          <p:cNvPr id="4" name="Picture 2" descr="Fig06-08"/>
          <p:cNvPicPr>
            <a:picLocks noChangeAspect="1" noChangeArrowheads="1"/>
          </p:cNvPicPr>
          <p:nvPr/>
        </p:nvPicPr>
        <p:blipFill>
          <a:blip r:embed="rId3" cstate="print"/>
          <a:srcRect l="18421" b="12546"/>
          <a:stretch>
            <a:fillRect/>
          </a:stretch>
        </p:blipFill>
        <p:spPr bwMode="auto">
          <a:xfrm>
            <a:off x="1219200" y="3886200"/>
            <a:ext cx="7086600" cy="2667000"/>
          </a:xfrm>
          <a:prstGeom prst="rect">
            <a:avLst/>
          </a:prstGeom>
          <a:noFill/>
          <a:ln w="9525">
            <a:noFill/>
            <a:miter lim="800000"/>
            <a:headEnd/>
            <a:tailEnd/>
          </a:ln>
        </p:spPr>
      </p:pic>
      <p:sp>
        <p:nvSpPr>
          <p:cNvPr id="5" name="TextBox 4"/>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45920" y="0"/>
            <a:ext cx="7498080" cy="1143000"/>
          </a:xfrm>
        </p:spPr>
        <p:txBody>
          <a:bodyPr/>
          <a:lstStyle/>
          <a:p>
            <a:r>
              <a:rPr lang="en-US" dirty="0" err="1"/>
              <a:t>Inorder</a:t>
            </a:r>
            <a:r>
              <a:rPr lang="en-US" dirty="0"/>
              <a:t> Traversing</a:t>
            </a:r>
          </a:p>
        </p:txBody>
      </p:sp>
      <p:sp>
        <p:nvSpPr>
          <p:cNvPr id="18435" name="Rectangle 3"/>
          <p:cNvSpPr>
            <a:spLocks noGrp="1" noChangeArrowheads="1"/>
          </p:cNvSpPr>
          <p:nvPr>
            <p:ph idx="1"/>
          </p:nvPr>
        </p:nvSpPr>
        <p:spPr>
          <a:xfrm>
            <a:off x="1219200" y="1219200"/>
            <a:ext cx="8305800" cy="4267200"/>
          </a:xfrm>
        </p:spPr>
        <p:txBody>
          <a:bodyPr/>
          <a:lstStyle/>
          <a:p>
            <a:pPr marL="609600" indent="-609600">
              <a:lnSpc>
                <a:spcPct val="90000"/>
              </a:lnSpc>
              <a:buClr>
                <a:schemeClr val="tx1"/>
              </a:buClr>
              <a:buFontTx/>
              <a:buNone/>
            </a:pPr>
            <a:r>
              <a:rPr lang="en-US" sz="2400" dirty="0" err="1"/>
              <a:t>Inorder</a:t>
            </a:r>
            <a:r>
              <a:rPr lang="en-US" sz="2400" dirty="0"/>
              <a:t> traversal will cause all the nodes to be visited in ascending order</a:t>
            </a:r>
            <a:r>
              <a:rPr lang="en-US" sz="2400" dirty="0" smtClean="0"/>
              <a:t>.</a:t>
            </a:r>
          </a:p>
          <a:p>
            <a:pPr marL="609600" indent="-609600">
              <a:lnSpc>
                <a:spcPct val="90000"/>
              </a:lnSpc>
              <a:buClr>
                <a:schemeClr val="tx1"/>
              </a:buClr>
              <a:buFontTx/>
              <a:buNone/>
            </a:pPr>
            <a:endParaRPr lang="en-US" sz="2400" dirty="0" smtClean="0"/>
          </a:p>
          <a:p>
            <a:pPr marL="609600" indent="-609600">
              <a:lnSpc>
                <a:spcPct val="90000"/>
              </a:lnSpc>
              <a:buClr>
                <a:schemeClr val="tx1"/>
              </a:buClr>
              <a:buFontTx/>
              <a:buNone/>
            </a:pPr>
            <a:endParaRPr lang="en-US" sz="2400" dirty="0"/>
          </a:p>
          <a:p>
            <a:pPr marL="609600" indent="-609600">
              <a:lnSpc>
                <a:spcPct val="90000"/>
              </a:lnSpc>
              <a:buClr>
                <a:schemeClr val="tx1"/>
              </a:buClr>
            </a:pPr>
            <a:r>
              <a:rPr lang="en-US" sz="2400" dirty="0"/>
              <a:t>Steps involved in </a:t>
            </a:r>
            <a:r>
              <a:rPr lang="en-US" sz="2400" dirty="0" err="1"/>
              <a:t>Inorder</a:t>
            </a:r>
            <a:r>
              <a:rPr lang="en-US" sz="2400" dirty="0"/>
              <a:t> traversal (recursion) are:</a:t>
            </a:r>
          </a:p>
          <a:p>
            <a:pPr marL="609600" indent="-609600">
              <a:lnSpc>
                <a:spcPct val="90000"/>
              </a:lnSpc>
              <a:buClr>
                <a:schemeClr val="tx1"/>
              </a:buClr>
              <a:buFontTx/>
              <a:buAutoNum type="arabicPeriod"/>
            </a:pPr>
            <a:r>
              <a:rPr lang="en-US" sz="2400" dirty="0"/>
              <a:t>-- Call itself to traverse the node’s left </a:t>
            </a:r>
            <a:r>
              <a:rPr lang="en-US" sz="2400" dirty="0" err="1"/>
              <a:t>subtree</a:t>
            </a:r>
            <a:endParaRPr lang="en-US" sz="2400" dirty="0"/>
          </a:p>
          <a:p>
            <a:pPr marL="609600" indent="-609600">
              <a:lnSpc>
                <a:spcPct val="90000"/>
              </a:lnSpc>
              <a:buClr>
                <a:schemeClr val="tx1"/>
              </a:buClr>
              <a:buFontTx/>
              <a:buAutoNum type="arabicPeriod"/>
            </a:pPr>
            <a:r>
              <a:rPr lang="en-US" sz="2400" dirty="0"/>
              <a:t>-- Visit the node (e.g. display a key)</a:t>
            </a:r>
          </a:p>
          <a:p>
            <a:pPr marL="609600" indent="-609600">
              <a:lnSpc>
                <a:spcPct val="90000"/>
              </a:lnSpc>
              <a:buClr>
                <a:schemeClr val="tx1"/>
              </a:buClr>
              <a:buFontTx/>
              <a:buAutoNum type="arabicPeriod"/>
            </a:pPr>
            <a:r>
              <a:rPr lang="en-US" sz="2400" dirty="0"/>
              <a:t>-- Call itself to traverse the node’s right </a:t>
            </a:r>
            <a:r>
              <a:rPr lang="en-US" sz="2400" dirty="0" err="1"/>
              <a:t>subtree</a:t>
            </a:r>
            <a:r>
              <a:rPr lang="en-US" sz="2400" dirty="0"/>
              <a:t>.</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7800" y="-228600"/>
            <a:ext cx="7498080" cy="1143000"/>
          </a:xfrm>
        </p:spPr>
        <p:txBody>
          <a:bodyPr/>
          <a:lstStyle/>
          <a:p>
            <a:r>
              <a:rPr lang="en-US" dirty="0">
                <a:solidFill>
                  <a:schemeClr val="tx1"/>
                </a:solidFill>
              </a:rPr>
              <a:t>Tree Terminology</a:t>
            </a:r>
          </a:p>
        </p:txBody>
      </p:sp>
      <p:sp>
        <p:nvSpPr>
          <p:cNvPr id="10243" name="Rectangle 3"/>
          <p:cNvSpPr>
            <a:spLocks noGrp="1" noChangeArrowheads="1"/>
          </p:cNvSpPr>
          <p:nvPr>
            <p:ph idx="1"/>
          </p:nvPr>
        </p:nvSpPr>
        <p:spPr>
          <a:xfrm>
            <a:off x="1219200" y="838200"/>
            <a:ext cx="7498080" cy="4800600"/>
          </a:xfrm>
        </p:spPr>
        <p:txBody>
          <a:bodyPr>
            <a:noAutofit/>
          </a:bodyPr>
          <a:lstStyle/>
          <a:p>
            <a:pPr>
              <a:lnSpc>
                <a:spcPct val="90000"/>
              </a:lnSpc>
              <a:buClr>
                <a:schemeClr val="tx1"/>
              </a:buClr>
            </a:pPr>
            <a:r>
              <a:rPr lang="en-US" sz="2700" dirty="0"/>
              <a:t>Path: </a:t>
            </a:r>
            <a:r>
              <a:rPr lang="en-US" sz="2700" dirty="0" smtClean="0"/>
              <a:t>  Traversal </a:t>
            </a:r>
            <a:r>
              <a:rPr lang="en-US" sz="2700" dirty="0"/>
              <a:t>from node to node along </a:t>
            </a:r>
            <a:r>
              <a:rPr lang="en-US" sz="2700" dirty="0" smtClean="0"/>
              <a:t>the edges </a:t>
            </a:r>
            <a:r>
              <a:rPr lang="en-US" sz="2700" dirty="0"/>
              <a:t>results in a sequence called path</a:t>
            </a:r>
            <a:r>
              <a:rPr lang="en-US" sz="2700" dirty="0" smtClean="0"/>
              <a:t>.</a:t>
            </a:r>
            <a:endParaRPr lang="en-US" sz="2700" dirty="0"/>
          </a:p>
          <a:p>
            <a:pPr>
              <a:lnSpc>
                <a:spcPct val="90000"/>
              </a:lnSpc>
              <a:buClr>
                <a:schemeClr val="tx1"/>
              </a:buClr>
            </a:pPr>
            <a:r>
              <a:rPr lang="en-US" sz="2700" dirty="0">
                <a:solidFill>
                  <a:srgbClr val="C00000"/>
                </a:solidFill>
              </a:rPr>
              <a:t>Root</a:t>
            </a:r>
            <a:r>
              <a:rPr lang="en-US" sz="2700" dirty="0" smtClean="0">
                <a:solidFill>
                  <a:srgbClr val="C00000"/>
                </a:solidFill>
              </a:rPr>
              <a:t>:   Node </a:t>
            </a:r>
            <a:r>
              <a:rPr lang="en-US" sz="2700" dirty="0">
                <a:solidFill>
                  <a:srgbClr val="C00000"/>
                </a:solidFill>
              </a:rPr>
              <a:t>at the top of the tree</a:t>
            </a:r>
            <a:r>
              <a:rPr lang="en-US" sz="2700" dirty="0" smtClean="0">
                <a:solidFill>
                  <a:srgbClr val="C00000"/>
                </a:solidFill>
              </a:rPr>
              <a:t>.</a:t>
            </a:r>
            <a:endParaRPr lang="en-US" sz="2700" dirty="0">
              <a:solidFill>
                <a:srgbClr val="C00000"/>
              </a:solidFill>
            </a:endParaRPr>
          </a:p>
          <a:p>
            <a:pPr>
              <a:lnSpc>
                <a:spcPct val="90000"/>
              </a:lnSpc>
              <a:buClr>
                <a:schemeClr val="tx1"/>
              </a:buClr>
            </a:pPr>
            <a:r>
              <a:rPr lang="en-US" sz="2700" dirty="0"/>
              <a:t>Parent: </a:t>
            </a:r>
            <a:r>
              <a:rPr lang="en-US" sz="2700" dirty="0" smtClean="0"/>
              <a:t>  Any </a:t>
            </a:r>
            <a:r>
              <a:rPr lang="en-US" sz="2700" dirty="0"/>
              <a:t>node, except root has exactly one edge running upward to another node. The node above it is called parent.</a:t>
            </a:r>
          </a:p>
          <a:p>
            <a:pPr>
              <a:lnSpc>
                <a:spcPct val="90000"/>
              </a:lnSpc>
              <a:buClr>
                <a:schemeClr val="tx1"/>
              </a:buClr>
            </a:pPr>
            <a:r>
              <a:rPr lang="en-US" sz="2700" dirty="0">
                <a:solidFill>
                  <a:srgbClr val="00B050"/>
                </a:solidFill>
              </a:rPr>
              <a:t>Child: </a:t>
            </a:r>
            <a:r>
              <a:rPr lang="en-US" sz="2700" dirty="0" smtClean="0">
                <a:solidFill>
                  <a:srgbClr val="00B050"/>
                </a:solidFill>
              </a:rPr>
              <a:t>  Any </a:t>
            </a:r>
            <a:r>
              <a:rPr lang="en-US" sz="2700" dirty="0">
                <a:solidFill>
                  <a:srgbClr val="00B050"/>
                </a:solidFill>
              </a:rPr>
              <a:t>node may have one or more lines running downward to other nodes. Nodes below are children.</a:t>
            </a:r>
          </a:p>
          <a:p>
            <a:pPr>
              <a:lnSpc>
                <a:spcPct val="90000"/>
              </a:lnSpc>
              <a:buClr>
                <a:schemeClr val="tx1"/>
              </a:buClr>
            </a:pPr>
            <a:r>
              <a:rPr lang="en-US" sz="2700" dirty="0"/>
              <a:t>Leaf: </a:t>
            </a:r>
            <a:r>
              <a:rPr lang="en-US" sz="2700" dirty="0" smtClean="0"/>
              <a:t>  A </a:t>
            </a:r>
            <a:r>
              <a:rPr lang="en-US" sz="2700" dirty="0"/>
              <a:t>node that has no children.</a:t>
            </a:r>
          </a:p>
          <a:p>
            <a:pPr>
              <a:lnSpc>
                <a:spcPct val="90000"/>
              </a:lnSpc>
              <a:buClr>
                <a:schemeClr val="tx1"/>
              </a:buClr>
            </a:pPr>
            <a:r>
              <a:rPr lang="en-US" sz="2700" dirty="0" err="1">
                <a:solidFill>
                  <a:srgbClr val="0070C0"/>
                </a:solidFill>
              </a:rPr>
              <a:t>Subtree</a:t>
            </a:r>
            <a:r>
              <a:rPr lang="en-US" sz="2700" dirty="0">
                <a:solidFill>
                  <a:srgbClr val="0070C0"/>
                </a:solidFill>
              </a:rPr>
              <a:t>: </a:t>
            </a:r>
            <a:r>
              <a:rPr lang="en-US" sz="2700" dirty="0" smtClean="0">
                <a:solidFill>
                  <a:srgbClr val="0070C0"/>
                </a:solidFill>
              </a:rPr>
              <a:t>  Any </a:t>
            </a:r>
            <a:r>
              <a:rPr lang="en-US" sz="2700" dirty="0">
                <a:solidFill>
                  <a:srgbClr val="0070C0"/>
                </a:solidFill>
              </a:rPr>
              <a:t>node can be considered to be the root of a </a:t>
            </a:r>
            <a:r>
              <a:rPr lang="en-US" sz="2700" dirty="0" err="1">
                <a:solidFill>
                  <a:srgbClr val="0070C0"/>
                </a:solidFill>
              </a:rPr>
              <a:t>subtree</a:t>
            </a:r>
            <a:r>
              <a:rPr lang="en-US" sz="2700" dirty="0">
                <a:solidFill>
                  <a:srgbClr val="0070C0"/>
                </a:solidFill>
              </a:rPr>
              <a:t>, which consists of its children and its children’s children and so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0"/>
            <a:ext cx="7498080" cy="1143000"/>
          </a:xfrm>
        </p:spPr>
        <p:txBody>
          <a:bodyPr/>
          <a:lstStyle/>
          <a:p>
            <a:r>
              <a:rPr lang="en-US" dirty="0">
                <a:solidFill>
                  <a:schemeClr val="tx1"/>
                </a:solidFill>
              </a:rPr>
              <a:t>Tree Traversal (continued)</a:t>
            </a:r>
          </a:p>
        </p:txBody>
      </p:sp>
      <p:sp>
        <p:nvSpPr>
          <p:cNvPr id="19459" name="Rectangle 3"/>
          <p:cNvSpPr>
            <a:spLocks noGrp="1" noChangeArrowheads="1"/>
          </p:cNvSpPr>
          <p:nvPr>
            <p:ph idx="1"/>
          </p:nvPr>
        </p:nvSpPr>
        <p:spPr>
          <a:xfrm>
            <a:off x="1371600" y="1371600"/>
            <a:ext cx="7772400" cy="4114800"/>
          </a:xfrm>
        </p:spPr>
        <p:txBody>
          <a:bodyPr>
            <a:normAutofit lnSpcReduction="10000"/>
          </a:bodyPr>
          <a:lstStyle/>
          <a:p>
            <a:pPr>
              <a:lnSpc>
                <a:spcPct val="90000"/>
              </a:lnSpc>
            </a:pPr>
            <a:r>
              <a:rPr lang="en-US" sz="2800" dirty="0"/>
              <a:t>Sequence of preorder traversal: e.g. use for infix parse tree to generate prefix</a:t>
            </a:r>
          </a:p>
          <a:p>
            <a:pPr lvl="1">
              <a:lnSpc>
                <a:spcPct val="90000"/>
              </a:lnSpc>
              <a:buFontTx/>
              <a:buNone/>
            </a:pPr>
            <a:r>
              <a:rPr lang="en-US" sz="2400" dirty="0"/>
              <a:t>-- Visit the node</a:t>
            </a:r>
          </a:p>
          <a:p>
            <a:pPr lvl="1">
              <a:lnSpc>
                <a:spcPct val="90000"/>
              </a:lnSpc>
              <a:buFontTx/>
              <a:buNone/>
            </a:pPr>
            <a:r>
              <a:rPr lang="en-US" sz="2400" dirty="0"/>
              <a:t>-- Call itself to traverse the node’s left </a:t>
            </a:r>
            <a:r>
              <a:rPr lang="en-US" sz="2400" dirty="0" err="1"/>
              <a:t>subtree</a:t>
            </a:r>
            <a:endParaRPr lang="en-US" sz="2400" dirty="0"/>
          </a:p>
          <a:p>
            <a:pPr lvl="1">
              <a:lnSpc>
                <a:spcPct val="90000"/>
              </a:lnSpc>
              <a:buFontTx/>
              <a:buNone/>
            </a:pPr>
            <a:r>
              <a:rPr lang="en-US" sz="2400" dirty="0"/>
              <a:t>-- Call itself to traverse the node’s right </a:t>
            </a:r>
            <a:r>
              <a:rPr lang="en-US" sz="2400" dirty="0" err="1" smtClean="0"/>
              <a:t>subtree</a:t>
            </a:r>
            <a:endParaRPr lang="en-US" sz="2400" dirty="0" smtClean="0"/>
          </a:p>
          <a:p>
            <a:pPr lvl="1">
              <a:lnSpc>
                <a:spcPct val="90000"/>
              </a:lnSpc>
              <a:buFontTx/>
              <a:buNone/>
            </a:pPr>
            <a:endParaRPr lang="en-US" sz="2400" dirty="0"/>
          </a:p>
          <a:p>
            <a:pPr>
              <a:lnSpc>
                <a:spcPct val="90000"/>
              </a:lnSpc>
            </a:pPr>
            <a:r>
              <a:rPr lang="en-US" sz="2800" dirty="0"/>
              <a:t>Sequence of </a:t>
            </a:r>
            <a:r>
              <a:rPr lang="en-US" sz="2800" dirty="0" err="1"/>
              <a:t>postorder</a:t>
            </a:r>
            <a:r>
              <a:rPr lang="en-US" sz="2800" dirty="0"/>
              <a:t> traversal: e.g. use for infix parse tree to generate postfix</a:t>
            </a:r>
          </a:p>
          <a:p>
            <a:pPr lvl="1">
              <a:lnSpc>
                <a:spcPct val="90000"/>
              </a:lnSpc>
              <a:buFontTx/>
              <a:buNone/>
            </a:pPr>
            <a:r>
              <a:rPr lang="en-US" sz="2400" dirty="0"/>
              <a:t>-- Call itself to traverse the node’s left </a:t>
            </a:r>
            <a:r>
              <a:rPr lang="en-US" sz="2400" dirty="0" err="1"/>
              <a:t>subtree</a:t>
            </a:r>
            <a:endParaRPr lang="en-US" sz="2400" dirty="0"/>
          </a:p>
          <a:p>
            <a:pPr lvl="1">
              <a:lnSpc>
                <a:spcPct val="90000"/>
              </a:lnSpc>
              <a:buFontTx/>
              <a:buNone/>
            </a:pPr>
            <a:r>
              <a:rPr lang="en-US" sz="2400" dirty="0"/>
              <a:t>-- Call itself to traverse the node’s right </a:t>
            </a:r>
            <a:r>
              <a:rPr lang="en-US" sz="2400" dirty="0" err="1"/>
              <a:t>subtree</a:t>
            </a:r>
            <a:endParaRPr lang="en-US" sz="2400" dirty="0"/>
          </a:p>
          <a:p>
            <a:pPr lvl="1">
              <a:lnSpc>
                <a:spcPct val="90000"/>
              </a:lnSpc>
              <a:buFontTx/>
              <a:buNone/>
            </a:pPr>
            <a:r>
              <a:rPr lang="en-US" sz="2400" dirty="0"/>
              <a:t>-- Visit the node.</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143000" y="2286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err="1">
                <a:solidFill>
                  <a:schemeClr val="tx1"/>
                </a:solidFill>
              </a:rPr>
              <a:t>Inorder</a:t>
            </a:r>
            <a:r>
              <a:rPr lang="en-GB" b="0" dirty="0">
                <a:solidFill>
                  <a:schemeClr val="tx1"/>
                </a:solidFill>
              </a:rPr>
              <a:t> Traversal</a:t>
            </a:r>
          </a:p>
        </p:txBody>
      </p:sp>
      <p:sp>
        <p:nvSpPr>
          <p:cNvPr id="16386" name="Rectangle 2"/>
          <p:cNvSpPr>
            <a:spLocks noGrp="1" noChangeArrowheads="1"/>
          </p:cNvSpPr>
          <p:nvPr>
            <p:ph idx="1"/>
          </p:nvPr>
        </p:nvSpPr>
        <p:spPr>
          <a:xfrm>
            <a:off x="1066800" y="1447800"/>
            <a:ext cx="4363200" cy="3380035"/>
          </a:xfrm>
          <a:ln/>
        </p:spPr>
        <p:txBody>
          <a:bodyPr lIns="82945" tIns="41473" rIns="82945" bIns="41473">
            <a:normAutofit lnSpcReduction="10000"/>
          </a:bodyPr>
          <a:lstStyle/>
          <a:p>
            <a:pPr>
              <a:spcAft>
                <a:spcPts val="261"/>
              </a:spcAft>
              <a:buSzPct val="62000"/>
              <a:buNone/>
              <a:tabLst>
                <a:tab pos="656650" algn="l"/>
                <a:tab pos="1313299" algn="l"/>
                <a:tab pos="1969949" algn="l"/>
                <a:tab pos="2626599" algn="l"/>
                <a:tab pos="3283248" algn="l"/>
                <a:tab pos="3939898" algn="l"/>
              </a:tabLst>
            </a:pPr>
            <a:r>
              <a:rPr lang="en-GB" sz="2200" dirty="0" err="1">
                <a:latin typeface="Arial" pitchFamily="34" charset="0"/>
              </a:rPr>
              <a:t>inorder</a:t>
            </a:r>
            <a:r>
              <a:rPr lang="en-GB" sz="2200" dirty="0">
                <a:latin typeface="Arial" pitchFamily="34" charset="0"/>
              </a:rPr>
              <a:t>(</a:t>
            </a:r>
            <a:r>
              <a:rPr lang="en-GB" sz="2200" dirty="0" err="1">
                <a:latin typeface="Arial" pitchFamily="34" charset="0"/>
              </a:rPr>
              <a:t>binTree</a:t>
            </a:r>
            <a:r>
              <a:rPr lang="en-GB" sz="2200" dirty="0">
                <a:latin typeface="Arial" pitchFamily="34" charset="0"/>
              </a:rPr>
              <a:t>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 </a:t>
            </a:r>
            <a:r>
              <a:rPr lang="en-GB" sz="2200" dirty="0" err="1">
                <a:latin typeface="Arial" pitchFamily="34" charset="0"/>
              </a:rPr>
              <a:t>inorder</a:t>
            </a:r>
            <a:r>
              <a:rPr lang="en-GB" sz="2200" dirty="0">
                <a:latin typeface="Arial" pitchFamily="34" charset="0"/>
              </a:rPr>
              <a:t> traversal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if(tree != null){</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inorder</a:t>
            </a:r>
            <a:r>
              <a:rPr lang="en-GB" sz="2200" dirty="0">
                <a:latin typeface="Arial" pitchFamily="34" charset="0"/>
              </a:rPr>
              <a:t>(left </a:t>
            </a:r>
            <a:r>
              <a:rPr lang="en-GB" sz="2200" dirty="0" err="1">
                <a:latin typeface="Arial" pitchFamily="34" charset="0"/>
              </a:rPr>
              <a:t>subtree</a:t>
            </a:r>
            <a:r>
              <a:rPr lang="en-GB" sz="2200" dirty="0">
                <a:latin typeface="Arial" pitchFamily="34" charset="0"/>
              </a:rPr>
              <a:t>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print tree's data</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inorder</a:t>
            </a:r>
            <a:r>
              <a:rPr lang="en-GB" sz="2200" dirty="0">
                <a:latin typeface="Arial" pitchFamily="34" charset="0"/>
              </a:rPr>
              <a:t>(right </a:t>
            </a:r>
            <a:r>
              <a:rPr lang="en-GB" sz="2200" dirty="0" err="1">
                <a:latin typeface="Arial" pitchFamily="34" charset="0"/>
              </a:rPr>
              <a:t>subtree</a:t>
            </a:r>
            <a:r>
              <a:rPr lang="en-GB" sz="2200" dirty="0">
                <a:latin typeface="Arial" pitchFamily="34" charset="0"/>
              </a:rPr>
              <a:t>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a:t>
            </a:r>
          </a:p>
        </p:txBody>
      </p:sp>
      <p:grpSp>
        <p:nvGrpSpPr>
          <p:cNvPr id="2" name="Group 3"/>
          <p:cNvGrpSpPr>
            <a:grpSpLocks/>
          </p:cNvGrpSpPr>
          <p:nvPr/>
        </p:nvGrpSpPr>
        <p:grpSpPr bwMode="auto">
          <a:xfrm>
            <a:off x="5378400" y="1828800"/>
            <a:ext cx="3536999" cy="2573743"/>
            <a:chOff x="3735" y="1661"/>
            <a:chExt cx="2102" cy="1396"/>
          </a:xfrm>
        </p:grpSpPr>
        <p:sp>
          <p:nvSpPr>
            <p:cNvPr id="16388" name="Line 4"/>
            <p:cNvSpPr>
              <a:spLocks noChangeShapeType="1"/>
            </p:cNvSpPr>
            <p:nvPr/>
          </p:nvSpPr>
          <p:spPr bwMode="auto">
            <a:xfrm flipH="1">
              <a:off x="4241" y="1791"/>
              <a:ext cx="580" cy="469"/>
            </a:xfrm>
            <a:prstGeom prst="line">
              <a:avLst/>
            </a:prstGeom>
            <a:noFill/>
            <a:ln w="36720">
              <a:solidFill>
                <a:schemeClr val="tx1"/>
              </a:solidFill>
              <a:round/>
              <a:headEnd/>
              <a:tailEnd/>
            </a:ln>
          </p:spPr>
          <p:txBody>
            <a:bodyPr/>
            <a:lstStyle/>
            <a:p>
              <a:endParaRPr lang="en-US"/>
            </a:p>
          </p:txBody>
        </p:sp>
        <p:sp>
          <p:nvSpPr>
            <p:cNvPr id="16389" name="Line 5"/>
            <p:cNvSpPr>
              <a:spLocks noChangeShapeType="1"/>
            </p:cNvSpPr>
            <p:nvPr/>
          </p:nvSpPr>
          <p:spPr bwMode="auto">
            <a:xfrm>
              <a:off x="4850" y="1821"/>
              <a:ext cx="474" cy="463"/>
            </a:xfrm>
            <a:prstGeom prst="line">
              <a:avLst/>
            </a:prstGeom>
            <a:noFill/>
            <a:ln w="36720">
              <a:solidFill>
                <a:schemeClr val="tx1"/>
              </a:solidFill>
              <a:round/>
              <a:headEnd/>
              <a:tailEnd/>
            </a:ln>
          </p:spPr>
          <p:txBody>
            <a:bodyPr/>
            <a:lstStyle/>
            <a:p>
              <a:endParaRPr lang="en-US"/>
            </a:p>
          </p:txBody>
        </p:sp>
        <p:sp>
          <p:nvSpPr>
            <p:cNvPr id="16390" name="Line 6"/>
            <p:cNvSpPr>
              <a:spLocks noChangeShapeType="1"/>
            </p:cNvSpPr>
            <p:nvPr/>
          </p:nvSpPr>
          <p:spPr bwMode="auto">
            <a:xfrm flipH="1">
              <a:off x="3854" y="2501"/>
              <a:ext cx="316" cy="334"/>
            </a:xfrm>
            <a:prstGeom prst="line">
              <a:avLst/>
            </a:prstGeom>
            <a:noFill/>
            <a:ln w="36720">
              <a:solidFill>
                <a:schemeClr val="tx1"/>
              </a:solidFill>
              <a:round/>
              <a:headEnd/>
              <a:tailEnd/>
            </a:ln>
          </p:spPr>
          <p:txBody>
            <a:bodyPr/>
            <a:lstStyle/>
            <a:p>
              <a:endParaRPr lang="en-US"/>
            </a:p>
          </p:txBody>
        </p:sp>
        <p:sp>
          <p:nvSpPr>
            <p:cNvPr id="16391" name="Line 7"/>
            <p:cNvSpPr>
              <a:spLocks noChangeShapeType="1"/>
            </p:cNvSpPr>
            <p:nvPr/>
          </p:nvSpPr>
          <p:spPr bwMode="auto">
            <a:xfrm flipH="1">
              <a:off x="5081" y="2495"/>
              <a:ext cx="252" cy="340"/>
            </a:xfrm>
            <a:prstGeom prst="line">
              <a:avLst/>
            </a:prstGeom>
            <a:noFill/>
            <a:ln w="36720">
              <a:solidFill>
                <a:schemeClr val="tx1"/>
              </a:solidFill>
              <a:round/>
              <a:headEnd/>
              <a:tailEnd/>
            </a:ln>
          </p:spPr>
          <p:txBody>
            <a:bodyPr/>
            <a:lstStyle/>
            <a:p>
              <a:endParaRPr lang="en-US"/>
            </a:p>
          </p:txBody>
        </p:sp>
        <p:sp>
          <p:nvSpPr>
            <p:cNvPr id="16392" name="Line 8"/>
            <p:cNvSpPr>
              <a:spLocks noChangeShapeType="1"/>
            </p:cNvSpPr>
            <p:nvPr/>
          </p:nvSpPr>
          <p:spPr bwMode="auto">
            <a:xfrm>
              <a:off x="4258" y="2520"/>
              <a:ext cx="210" cy="307"/>
            </a:xfrm>
            <a:prstGeom prst="line">
              <a:avLst/>
            </a:prstGeom>
            <a:noFill/>
            <a:ln w="36720">
              <a:solidFill>
                <a:schemeClr val="tx1"/>
              </a:solidFill>
              <a:round/>
              <a:headEnd/>
              <a:tailEnd/>
            </a:ln>
          </p:spPr>
          <p:txBody>
            <a:bodyPr/>
            <a:lstStyle/>
            <a:p>
              <a:endParaRPr lang="en-US"/>
            </a:p>
          </p:txBody>
        </p:sp>
        <p:sp>
          <p:nvSpPr>
            <p:cNvPr id="16393" name="Line 9"/>
            <p:cNvSpPr>
              <a:spLocks noChangeShapeType="1"/>
            </p:cNvSpPr>
            <p:nvPr/>
          </p:nvSpPr>
          <p:spPr bwMode="auto">
            <a:xfrm>
              <a:off x="5442" y="2487"/>
              <a:ext cx="260" cy="332"/>
            </a:xfrm>
            <a:prstGeom prst="line">
              <a:avLst/>
            </a:prstGeom>
            <a:noFill/>
            <a:ln w="36720">
              <a:solidFill>
                <a:schemeClr val="tx1"/>
              </a:solidFill>
              <a:round/>
              <a:headEnd/>
              <a:tailEnd/>
            </a:ln>
          </p:spPr>
          <p:txBody>
            <a:bodyPr/>
            <a:lstStyle/>
            <a:p>
              <a:endParaRPr lang="en-US"/>
            </a:p>
          </p:txBody>
        </p:sp>
        <p:sp>
          <p:nvSpPr>
            <p:cNvPr id="16394" name="AutoShape 10"/>
            <p:cNvSpPr>
              <a:spLocks noChangeArrowheads="1"/>
            </p:cNvSpPr>
            <p:nvPr/>
          </p:nvSpPr>
          <p:spPr bwMode="auto">
            <a:xfrm>
              <a:off x="4711" y="1661"/>
              <a:ext cx="228" cy="256"/>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5000"/>
                <a:buFont typeface="StarBats" charset="0"/>
                <a:buNone/>
              </a:pPr>
              <a:r>
                <a:rPr lang="en-GB" b="1" dirty="0">
                  <a:solidFill>
                    <a:srgbClr val="FFFFFF"/>
                  </a:solidFill>
                  <a:latin typeface="Arial" pitchFamily="34" charset="0"/>
                </a:rPr>
                <a:t>*</a:t>
              </a:r>
            </a:p>
          </p:txBody>
        </p:sp>
        <p:sp>
          <p:nvSpPr>
            <p:cNvPr id="16395" name="AutoShape 11"/>
            <p:cNvSpPr>
              <a:spLocks noChangeArrowheads="1"/>
            </p:cNvSpPr>
            <p:nvPr/>
          </p:nvSpPr>
          <p:spPr bwMode="auto">
            <a:xfrm>
              <a:off x="4089" y="2270"/>
              <a:ext cx="227"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a:t>
              </a:r>
            </a:p>
          </p:txBody>
        </p:sp>
        <p:sp>
          <p:nvSpPr>
            <p:cNvPr id="16396" name="AutoShape 12"/>
            <p:cNvSpPr>
              <a:spLocks noChangeArrowheads="1"/>
            </p:cNvSpPr>
            <p:nvPr/>
          </p:nvSpPr>
          <p:spPr bwMode="auto">
            <a:xfrm>
              <a:off x="5264" y="2282"/>
              <a:ext cx="203" cy="214"/>
            </a:xfrm>
            <a:prstGeom prst="roundRect">
              <a:avLst>
                <a:gd name="adj" fmla="val 48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 -</a:t>
              </a:r>
            </a:p>
          </p:txBody>
        </p:sp>
        <p:sp>
          <p:nvSpPr>
            <p:cNvPr id="16397" name="AutoShape 13"/>
            <p:cNvSpPr>
              <a:spLocks noChangeArrowheads="1"/>
            </p:cNvSpPr>
            <p:nvPr/>
          </p:nvSpPr>
          <p:spPr bwMode="auto">
            <a:xfrm>
              <a:off x="5609" y="2816"/>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d</a:t>
              </a:r>
            </a:p>
          </p:txBody>
        </p:sp>
        <p:sp>
          <p:nvSpPr>
            <p:cNvPr id="16398" name="AutoShape 14"/>
            <p:cNvSpPr>
              <a:spLocks noChangeArrowheads="1"/>
            </p:cNvSpPr>
            <p:nvPr/>
          </p:nvSpPr>
          <p:spPr bwMode="auto">
            <a:xfrm>
              <a:off x="4359" y="2808"/>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b</a:t>
              </a:r>
            </a:p>
          </p:txBody>
        </p:sp>
        <p:sp>
          <p:nvSpPr>
            <p:cNvPr id="16399" name="AutoShape 15"/>
            <p:cNvSpPr>
              <a:spLocks noChangeArrowheads="1"/>
            </p:cNvSpPr>
            <p:nvPr/>
          </p:nvSpPr>
          <p:spPr bwMode="auto">
            <a:xfrm>
              <a:off x="4900" y="2843"/>
              <a:ext cx="205" cy="214"/>
            </a:xfrm>
            <a:prstGeom prst="roundRect">
              <a:avLst>
                <a:gd name="adj" fmla="val 481"/>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c</a:t>
              </a:r>
            </a:p>
          </p:txBody>
        </p:sp>
        <p:sp>
          <p:nvSpPr>
            <p:cNvPr id="16400" name="AutoShape 16"/>
            <p:cNvSpPr>
              <a:spLocks noChangeArrowheads="1"/>
            </p:cNvSpPr>
            <p:nvPr/>
          </p:nvSpPr>
          <p:spPr bwMode="auto">
            <a:xfrm>
              <a:off x="3735" y="2816"/>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a</a:t>
              </a:r>
            </a:p>
          </p:txBody>
        </p:sp>
      </p:grpSp>
      <p:sp>
        <p:nvSpPr>
          <p:cNvPr id="16401" name="Text Box 17"/>
          <p:cNvSpPr txBox="1">
            <a:spLocks noChangeArrowheads="1"/>
          </p:cNvSpPr>
          <p:nvPr/>
        </p:nvSpPr>
        <p:spPr bwMode="auto">
          <a:xfrm>
            <a:off x="5184000" y="4861950"/>
            <a:ext cx="3350276" cy="738664"/>
          </a:xfrm>
          <a:prstGeom prst="rect">
            <a:avLst/>
          </a:prstGeom>
          <a:noFill/>
          <a:ln w="9525">
            <a:noFill/>
            <a:miter lim="800000"/>
            <a:headEnd/>
            <a:tailEnd/>
          </a:ln>
        </p:spPr>
        <p:txBody>
          <a:bodyPr wrap="none" lIns="0" tIns="0" rIns="0" bIns="0">
            <a:spAutoFit/>
          </a:bodyPr>
          <a:lstStyle/>
          <a:p>
            <a:pPr>
              <a:buClr>
                <a:srgbClr val="000000"/>
              </a:buClr>
              <a:buSzPct val="45000"/>
              <a:tabLst>
                <a:tab pos="656650" algn="l"/>
                <a:tab pos="1313299" algn="l"/>
                <a:tab pos="1969949" algn="l"/>
                <a:tab pos="2626599" algn="l"/>
              </a:tabLst>
            </a:pPr>
            <a:r>
              <a:rPr lang="en-GB" b="1" dirty="0">
                <a:latin typeface="Arial" pitchFamily="34" charset="0"/>
              </a:rPr>
              <a:t>For this tree produces:</a:t>
            </a:r>
          </a:p>
          <a:p>
            <a:pPr>
              <a:buClr>
                <a:srgbClr val="000000"/>
              </a:buClr>
              <a:buSzPct val="45000"/>
              <a:tabLst>
                <a:tab pos="656650" algn="l"/>
                <a:tab pos="1313299" algn="l"/>
                <a:tab pos="1969949" algn="l"/>
                <a:tab pos="2626599" algn="l"/>
              </a:tabLst>
            </a:pPr>
            <a:r>
              <a:rPr lang="en-GB" b="1" dirty="0">
                <a:latin typeface="Arial" pitchFamily="34" charset="0"/>
              </a:rPr>
              <a:t>a + b * c - d</a:t>
            </a:r>
          </a:p>
        </p:txBody>
      </p:sp>
      <p:sp>
        <p:nvSpPr>
          <p:cNvPr id="19" name="TextBox 18"/>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066800" y="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err="1">
                <a:solidFill>
                  <a:schemeClr val="tx1"/>
                </a:solidFill>
              </a:rPr>
              <a:t>Postorder</a:t>
            </a:r>
            <a:r>
              <a:rPr lang="en-GB" b="0" dirty="0">
                <a:solidFill>
                  <a:schemeClr val="tx1"/>
                </a:solidFill>
              </a:rPr>
              <a:t> Traversal</a:t>
            </a:r>
          </a:p>
        </p:txBody>
      </p:sp>
      <p:sp>
        <p:nvSpPr>
          <p:cNvPr id="18434" name="Rectangle 2"/>
          <p:cNvSpPr>
            <a:spLocks noGrp="1" noChangeArrowheads="1"/>
          </p:cNvSpPr>
          <p:nvPr>
            <p:ph idx="1"/>
          </p:nvPr>
        </p:nvSpPr>
        <p:spPr>
          <a:xfrm>
            <a:off x="990600" y="1524000"/>
            <a:ext cx="4553280" cy="3380035"/>
          </a:xfrm>
          <a:ln/>
        </p:spPr>
        <p:txBody>
          <a:bodyPr lIns="82945" tIns="41473" rIns="82945" bIns="41473">
            <a:normAutofit lnSpcReduction="10000"/>
          </a:bodyPr>
          <a:lstStyle/>
          <a:p>
            <a:pPr>
              <a:spcAft>
                <a:spcPts val="261"/>
              </a:spcAft>
              <a:buSzPct val="62000"/>
              <a:buNone/>
              <a:tabLst>
                <a:tab pos="656650" algn="l"/>
                <a:tab pos="1313299" algn="l"/>
                <a:tab pos="1969949" algn="l"/>
                <a:tab pos="2626599" algn="l"/>
                <a:tab pos="3283248" algn="l"/>
                <a:tab pos="3939898" algn="l"/>
              </a:tabLst>
            </a:pPr>
            <a:r>
              <a:rPr lang="en-GB" sz="2200" dirty="0" err="1">
                <a:latin typeface="Arial" pitchFamily="34" charset="0"/>
              </a:rPr>
              <a:t>postorder</a:t>
            </a:r>
            <a:r>
              <a:rPr lang="en-GB" sz="2200" dirty="0">
                <a:latin typeface="Arial" pitchFamily="34" charset="0"/>
              </a:rPr>
              <a:t>(</a:t>
            </a:r>
            <a:r>
              <a:rPr lang="en-GB" sz="2200" dirty="0" err="1">
                <a:latin typeface="Arial" pitchFamily="34" charset="0"/>
              </a:rPr>
              <a:t>binTree</a:t>
            </a:r>
            <a:r>
              <a:rPr lang="en-GB" sz="2200" dirty="0">
                <a:latin typeface="Arial" pitchFamily="34" charset="0"/>
              </a:rPr>
              <a:t>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postorder</a:t>
            </a:r>
            <a:r>
              <a:rPr lang="en-GB" sz="2200" dirty="0">
                <a:latin typeface="Arial" pitchFamily="34" charset="0"/>
              </a:rPr>
              <a:t> traversal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if(tree != null){</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postorder</a:t>
            </a:r>
            <a:r>
              <a:rPr lang="en-GB" sz="2200" dirty="0">
                <a:latin typeface="Arial" pitchFamily="34" charset="0"/>
              </a:rPr>
              <a:t>(left </a:t>
            </a:r>
            <a:r>
              <a:rPr lang="en-GB" sz="2200" dirty="0" err="1">
                <a:latin typeface="Arial" pitchFamily="34" charset="0"/>
              </a:rPr>
              <a:t>subtree</a:t>
            </a:r>
            <a:r>
              <a:rPr lang="en-GB" sz="2200" dirty="0">
                <a:latin typeface="Arial" pitchFamily="34" charset="0"/>
              </a:rPr>
              <a:t>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postorder</a:t>
            </a:r>
            <a:r>
              <a:rPr lang="en-GB" sz="2200" dirty="0">
                <a:latin typeface="Arial" pitchFamily="34" charset="0"/>
              </a:rPr>
              <a:t>(right </a:t>
            </a:r>
            <a:r>
              <a:rPr lang="en-GB" sz="2200" dirty="0" err="1">
                <a:latin typeface="Arial" pitchFamily="34" charset="0"/>
              </a:rPr>
              <a:t>subtree</a:t>
            </a:r>
            <a:r>
              <a:rPr lang="en-GB" sz="2200" dirty="0">
                <a:latin typeface="Arial" pitchFamily="34" charset="0"/>
              </a:rPr>
              <a:t>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print tree's data</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a:t>
            </a:r>
          </a:p>
        </p:txBody>
      </p:sp>
      <p:grpSp>
        <p:nvGrpSpPr>
          <p:cNvPr id="2" name="Group 3"/>
          <p:cNvGrpSpPr>
            <a:grpSpLocks/>
          </p:cNvGrpSpPr>
          <p:nvPr/>
        </p:nvGrpSpPr>
        <p:grpSpPr bwMode="auto">
          <a:xfrm>
            <a:off x="5378400" y="1828800"/>
            <a:ext cx="3613200" cy="2573743"/>
            <a:chOff x="3735" y="1661"/>
            <a:chExt cx="2102" cy="1396"/>
          </a:xfrm>
        </p:grpSpPr>
        <p:sp>
          <p:nvSpPr>
            <p:cNvPr id="18436" name="Line 4"/>
            <p:cNvSpPr>
              <a:spLocks noChangeShapeType="1"/>
            </p:cNvSpPr>
            <p:nvPr/>
          </p:nvSpPr>
          <p:spPr bwMode="auto">
            <a:xfrm flipH="1">
              <a:off x="4241" y="1791"/>
              <a:ext cx="580" cy="469"/>
            </a:xfrm>
            <a:prstGeom prst="line">
              <a:avLst/>
            </a:prstGeom>
            <a:noFill/>
            <a:ln w="36720">
              <a:solidFill>
                <a:schemeClr val="tx1"/>
              </a:solidFill>
              <a:round/>
              <a:headEnd/>
              <a:tailEnd/>
            </a:ln>
          </p:spPr>
          <p:txBody>
            <a:bodyPr/>
            <a:lstStyle/>
            <a:p>
              <a:endParaRPr lang="en-US"/>
            </a:p>
          </p:txBody>
        </p:sp>
        <p:sp>
          <p:nvSpPr>
            <p:cNvPr id="18437" name="Line 5"/>
            <p:cNvSpPr>
              <a:spLocks noChangeShapeType="1"/>
            </p:cNvSpPr>
            <p:nvPr/>
          </p:nvSpPr>
          <p:spPr bwMode="auto">
            <a:xfrm>
              <a:off x="4850" y="1821"/>
              <a:ext cx="474" cy="463"/>
            </a:xfrm>
            <a:prstGeom prst="line">
              <a:avLst/>
            </a:prstGeom>
            <a:noFill/>
            <a:ln w="36720">
              <a:solidFill>
                <a:schemeClr val="tx1"/>
              </a:solidFill>
              <a:round/>
              <a:headEnd/>
              <a:tailEnd/>
            </a:ln>
          </p:spPr>
          <p:txBody>
            <a:bodyPr/>
            <a:lstStyle/>
            <a:p>
              <a:endParaRPr lang="en-US"/>
            </a:p>
          </p:txBody>
        </p:sp>
        <p:sp>
          <p:nvSpPr>
            <p:cNvPr id="18438" name="Line 6"/>
            <p:cNvSpPr>
              <a:spLocks noChangeShapeType="1"/>
            </p:cNvSpPr>
            <p:nvPr/>
          </p:nvSpPr>
          <p:spPr bwMode="auto">
            <a:xfrm flipH="1">
              <a:off x="3854" y="2501"/>
              <a:ext cx="316" cy="334"/>
            </a:xfrm>
            <a:prstGeom prst="line">
              <a:avLst/>
            </a:prstGeom>
            <a:noFill/>
            <a:ln w="36720">
              <a:solidFill>
                <a:schemeClr val="tx1"/>
              </a:solidFill>
              <a:round/>
              <a:headEnd/>
              <a:tailEnd/>
            </a:ln>
          </p:spPr>
          <p:txBody>
            <a:bodyPr/>
            <a:lstStyle/>
            <a:p>
              <a:endParaRPr lang="en-US"/>
            </a:p>
          </p:txBody>
        </p:sp>
        <p:sp>
          <p:nvSpPr>
            <p:cNvPr id="18439" name="Line 7"/>
            <p:cNvSpPr>
              <a:spLocks noChangeShapeType="1"/>
            </p:cNvSpPr>
            <p:nvPr/>
          </p:nvSpPr>
          <p:spPr bwMode="auto">
            <a:xfrm flipH="1">
              <a:off x="5081" y="2495"/>
              <a:ext cx="252" cy="340"/>
            </a:xfrm>
            <a:prstGeom prst="line">
              <a:avLst/>
            </a:prstGeom>
            <a:noFill/>
            <a:ln w="36720">
              <a:solidFill>
                <a:schemeClr val="tx1"/>
              </a:solidFill>
              <a:round/>
              <a:headEnd/>
              <a:tailEnd/>
            </a:ln>
          </p:spPr>
          <p:txBody>
            <a:bodyPr/>
            <a:lstStyle/>
            <a:p>
              <a:endParaRPr lang="en-US"/>
            </a:p>
          </p:txBody>
        </p:sp>
        <p:sp>
          <p:nvSpPr>
            <p:cNvPr id="18440" name="Line 8"/>
            <p:cNvSpPr>
              <a:spLocks noChangeShapeType="1"/>
            </p:cNvSpPr>
            <p:nvPr/>
          </p:nvSpPr>
          <p:spPr bwMode="auto">
            <a:xfrm>
              <a:off x="4258" y="2520"/>
              <a:ext cx="210" cy="307"/>
            </a:xfrm>
            <a:prstGeom prst="line">
              <a:avLst/>
            </a:prstGeom>
            <a:noFill/>
            <a:ln w="36720">
              <a:solidFill>
                <a:schemeClr val="tx1"/>
              </a:solidFill>
              <a:round/>
              <a:headEnd/>
              <a:tailEnd/>
            </a:ln>
          </p:spPr>
          <p:txBody>
            <a:bodyPr/>
            <a:lstStyle/>
            <a:p>
              <a:endParaRPr lang="en-US"/>
            </a:p>
          </p:txBody>
        </p:sp>
        <p:sp>
          <p:nvSpPr>
            <p:cNvPr id="18441" name="Line 9"/>
            <p:cNvSpPr>
              <a:spLocks noChangeShapeType="1"/>
            </p:cNvSpPr>
            <p:nvPr/>
          </p:nvSpPr>
          <p:spPr bwMode="auto">
            <a:xfrm>
              <a:off x="5442" y="2487"/>
              <a:ext cx="260" cy="332"/>
            </a:xfrm>
            <a:prstGeom prst="line">
              <a:avLst/>
            </a:prstGeom>
            <a:noFill/>
            <a:ln w="36720">
              <a:solidFill>
                <a:schemeClr val="tx1"/>
              </a:solidFill>
              <a:round/>
              <a:headEnd/>
              <a:tailEnd/>
            </a:ln>
          </p:spPr>
          <p:txBody>
            <a:bodyPr/>
            <a:lstStyle/>
            <a:p>
              <a:endParaRPr lang="en-US"/>
            </a:p>
          </p:txBody>
        </p:sp>
        <p:sp>
          <p:nvSpPr>
            <p:cNvPr id="18442" name="AutoShape 10"/>
            <p:cNvSpPr>
              <a:spLocks noChangeArrowheads="1"/>
            </p:cNvSpPr>
            <p:nvPr/>
          </p:nvSpPr>
          <p:spPr bwMode="auto">
            <a:xfrm>
              <a:off x="4711" y="1661"/>
              <a:ext cx="228" cy="256"/>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5000"/>
                <a:buFont typeface="StarBats" charset="0"/>
                <a:buNone/>
              </a:pPr>
              <a:r>
                <a:rPr lang="en-GB" b="1" dirty="0">
                  <a:solidFill>
                    <a:srgbClr val="FFFFFF"/>
                  </a:solidFill>
                  <a:latin typeface="Arial" pitchFamily="34" charset="0"/>
                </a:rPr>
                <a:t>*</a:t>
              </a:r>
            </a:p>
          </p:txBody>
        </p:sp>
        <p:sp>
          <p:nvSpPr>
            <p:cNvPr id="18443" name="AutoShape 11"/>
            <p:cNvSpPr>
              <a:spLocks noChangeArrowheads="1"/>
            </p:cNvSpPr>
            <p:nvPr/>
          </p:nvSpPr>
          <p:spPr bwMode="auto">
            <a:xfrm>
              <a:off x="4089" y="2270"/>
              <a:ext cx="227"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a:t>
              </a:r>
            </a:p>
          </p:txBody>
        </p:sp>
        <p:sp>
          <p:nvSpPr>
            <p:cNvPr id="18444" name="AutoShape 12"/>
            <p:cNvSpPr>
              <a:spLocks noChangeArrowheads="1"/>
            </p:cNvSpPr>
            <p:nvPr/>
          </p:nvSpPr>
          <p:spPr bwMode="auto">
            <a:xfrm>
              <a:off x="5264" y="2282"/>
              <a:ext cx="203" cy="214"/>
            </a:xfrm>
            <a:prstGeom prst="roundRect">
              <a:avLst>
                <a:gd name="adj" fmla="val 48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 -</a:t>
              </a:r>
            </a:p>
          </p:txBody>
        </p:sp>
        <p:sp>
          <p:nvSpPr>
            <p:cNvPr id="18445" name="AutoShape 13"/>
            <p:cNvSpPr>
              <a:spLocks noChangeArrowheads="1"/>
            </p:cNvSpPr>
            <p:nvPr/>
          </p:nvSpPr>
          <p:spPr bwMode="auto">
            <a:xfrm>
              <a:off x="5609" y="2816"/>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d</a:t>
              </a:r>
            </a:p>
          </p:txBody>
        </p:sp>
        <p:sp>
          <p:nvSpPr>
            <p:cNvPr id="18446" name="AutoShape 14"/>
            <p:cNvSpPr>
              <a:spLocks noChangeArrowheads="1"/>
            </p:cNvSpPr>
            <p:nvPr/>
          </p:nvSpPr>
          <p:spPr bwMode="auto">
            <a:xfrm>
              <a:off x="4359" y="2808"/>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b</a:t>
              </a:r>
            </a:p>
          </p:txBody>
        </p:sp>
        <p:sp>
          <p:nvSpPr>
            <p:cNvPr id="18447" name="AutoShape 15"/>
            <p:cNvSpPr>
              <a:spLocks noChangeArrowheads="1"/>
            </p:cNvSpPr>
            <p:nvPr/>
          </p:nvSpPr>
          <p:spPr bwMode="auto">
            <a:xfrm>
              <a:off x="4900" y="2843"/>
              <a:ext cx="205" cy="214"/>
            </a:xfrm>
            <a:prstGeom prst="roundRect">
              <a:avLst>
                <a:gd name="adj" fmla="val 481"/>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c</a:t>
              </a:r>
            </a:p>
          </p:txBody>
        </p:sp>
        <p:sp>
          <p:nvSpPr>
            <p:cNvPr id="18448" name="AutoShape 16"/>
            <p:cNvSpPr>
              <a:spLocks noChangeArrowheads="1"/>
            </p:cNvSpPr>
            <p:nvPr/>
          </p:nvSpPr>
          <p:spPr bwMode="auto">
            <a:xfrm>
              <a:off x="3735" y="2816"/>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a</a:t>
              </a:r>
            </a:p>
          </p:txBody>
        </p:sp>
      </p:grpSp>
      <p:sp>
        <p:nvSpPr>
          <p:cNvPr id="18449" name="Text Box 17"/>
          <p:cNvSpPr txBox="1">
            <a:spLocks noChangeArrowheads="1"/>
          </p:cNvSpPr>
          <p:nvPr/>
        </p:nvSpPr>
        <p:spPr bwMode="auto">
          <a:xfrm>
            <a:off x="5184000" y="4861950"/>
            <a:ext cx="3350276" cy="738664"/>
          </a:xfrm>
          <a:prstGeom prst="rect">
            <a:avLst/>
          </a:prstGeom>
          <a:noFill/>
          <a:ln w="9525">
            <a:noFill/>
            <a:miter lim="800000"/>
            <a:headEnd/>
            <a:tailEnd/>
          </a:ln>
        </p:spPr>
        <p:txBody>
          <a:bodyPr wrap="none" lIns="0" tIns="0" rIns="0" bIns="0">
            <a:spAutoFit/>
          </a:bodyPr>
          <a:lstStyle/>
          <a:p>
            <a:pPr>
              <a:buClr>
                <a:srgbClr val="000000"/>
              </a:buClr>
              <a:buSzPct val="45000"/>
              <a:tabLst>
                <a:tab pos="656650" algn="l"/>
                <a:tab pos="1313299" algn="l"/>
                <a:tab pos="1969949" algn="l"/>
                <a:tab pos="2626599" algn="l"/>
              </a:tabLst>
            </a:pPr>
            <a:r>
              <a:rPr lang="en-GB" b="1" dirty="0">
                <a:latin typeface="Arial" pitchFamily="34" charset="0"/>
              </a:rPr>
              <a:t>For this tree produces:</a:t>
            </a:r>
          </a:p>
          <a:p>
            <a:pPr>
              <a:buClr>
                <a:srgbClr val="000000"/>
              </a:buClr>
              <a:buSzPct val="45000"/>
              <a:tabLst>
                <a:tab pos="656650" algn="l"/>
                <a:tab pos="1313299" algn="l"/>
                <a:tab pos="1969949" algn="l"/>
                <a:tab pos="2626599" algn="l"/>
              </a:tabLst>
            </a:pPr>
            <a:r>
              <a:rPr lang="en-GB" b="1" dirty="0">
                <a:latin typeface="Arial" pitchFamily="34" charset="0"/>
              </a:rPr>
              <a:t>a  b + c  d - *</a:t>
            </a:r>
          </a:p>
        </p:txBody>
      </p:sp>
      <p:sp>
        <p:nvSpPr>
          <p:cNvPr id="19" name="TextBox 18"/>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336320" y="152400"/>
            <a:ext cx="7807680" cy="1144920"/>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0" dirty="0" err="1">
                <a:solidFill>
                  <a:schemeClr val="tx1"/>
                </a:solidFill>
              </a:rPr>
              <a:t>Preorder</a:t>
            </a:r>
            <a:r>
              <a:rPr lang="en-GB" b="0" dirty="0">
                <a:solidFill>
                  <a:schemeClr val="tx1"/>
                </a:solidFill>
              </a:rPr>
              <a:t> Traversal</a:t>
            </a:r>
          </a:p>
        </p:txBody>
      </p:sp>
      <p:sp>
        <p:nvSpPr>
          <p:cNvPr id="20482" name="Rectangle 2"/>
          <p:cNvSpPr>
            <a:spLocks noGrp="1" noChangeArrowheads="1"/>
          </p:cNvSpPr>
          <p:nvPr>
            <p:ph idx="1"/>
          </p:nvPr>
        </p:nvSpPr>
        <p:spPr>
          <a:xfrm>
            <a:off x="990600" y="1600200"/>
            <a:ext cx="4553280" cy="3380035"/>
          </a:xfrm>
          <a:ln/>
        </p:spPr>
        <p:txBody>
          <a:bodyPr lIns="82945" tIns="41473" rIns="82945" bIns="41473">
            <a:normAutofit lnSpcReduction="10000"/>
          </a:bodyPr>
          <a:lstStyle/>
          <a:p>
            <a:pPr>
              <a:spcAft>
                <a:spcPts val="261"/>
              </a:spcAft>
              <a:buSzPct val="62000"/>
              <a:buNone/>
              <a:tabLst>
                <a:tab pos="656650" algn="l"/>
                <a:tab pos="1313299" algn="l"/>
                <a:tab pos="1969949" algn="l"/>
                <a:tab pos="2626599" algn="l"/>
                <a:tab pos="3283248" algn="l"/>
                <a:tab pos="3939898" algn="l"/>
              </a:tabLst>
            </a:pPr>
            <a:r>
              <a:rPr lang="en-GB" sz="2200" dirty="0" err="1">
                <a:latin typeface="Arial" pitchFamily="34" charset="0"/>
              </a:rPr>
              <a:t>preorder</a:t>
            </a:r>
            <a:r>
              <a:rPr lang="en-GB" sz="2200" dirty="0">
                <a:latin typeface="Arial" pitchFamily="34" charset="0"/>
              </a:rPr>
              <a:t>(</a:t>
            </a:r>
            <a:r>
              <a:rPr lang="en-GB" sz="2200" dirty="0" err="1">
                <a:latin typeface="Arial" pitchFamily="34" charset="0"/>
              </a:rPr>
              <a:t>binTree</a:t>
            </a:r>
            <a:r>
              <a:rPr lang="en-GB" sz="2200" dirty="0">
                <a:latin typeface="Arial" pitchFamily="34" charset="0"/>
              </a:rPr>
              <a:t>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 </a:t>
            </a:r>
            <a:r>
              <a:rPr lang="en-GB" sz="2200" dirty="0" err="1">
                <a:latin typeface="Arial" pitchFamily="34" charset="0"/>
              </a:rPr>
              <a:t>preorder</a:t>
            </a:r>
            <a:r>
              <a:rPr lang="en-GB" sz="2200" dirty="0">
                <a:latin typeface="Arial" pitchFamily="34" charset="0"/>
              </a:rPr>
              <a:t> traversal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if(tree != null){</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print tree's data</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preorder</a:t>
            </a:r>
            <a:r>
              <a:rPr lang="en-GB" sz="2200" dirty="0">
                <a:latin typeface="Arial" pitchFamily="34" charset="0"/>
              </a:rPr>
              <a:t>(left </a:t>
            </a:r>
            <a:r>
              <a:rPr lang="en-GB" sz="2200" dirty="0" err="1">
                <a:latin typeface="Arial" pitchFamily="34" charset="0"/>
              </a:rPr>
              <a:t>subtree</a:t>
            </a:r>
            <a:r>
              <a:rPr lang="en-GB" sz="2200" dirty="0">
                <a:latin typeface="Arial" pitchFamily="34" charset="0"/>
              </a:rPr>
              <a:t>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r>
              <a:rPr lang="en-GB" sz="2200" dirty="0" err="1">
                <a:latin typeface="Arial" pitchFamily="34" charset="0"/>
              </a:rPr>
              <a:t>preorder</a:t>
            </a:r>
            <a:r>
              <a:rPr lang="en-GB" sz="2200" dirty="0">
                <a:latin typeface="Arial" pitchFamily="34" charset="0"/>
              </a:rPr>
              <a:t>(right </a:t>
            </a:r>
            <a:r>
              <a:rPr lang="en-GB" sz="2200" dirty="0" err="1">
                <a:latin typeface="Arial" pitchFamily="34" charset="0"/>
              </a:rPr>
              <a:t>subtree</a:t>
            </a:r>
            <a:r>
              <a:rPr lang="en-GB" sz="2200" dirty="0">
                <a:latin typeface="Arial" pitchFamily="34" charset="0"/>
              </a:rPr>
              <a:t> of tree)</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  }</a:t>
            </a:r>
          </a:p>
          <a:p>
            <a:pPr>
              <a:spcAft>
                <a:spcPts val="261"/>
              </a:spcAft>
              <a:buSzPct val="62000"/>
              <a:buNone/>
              <a:tabLst>
                <a:tab pos="656650" algn="l"/>
                <a:tab pos="1313299" algn="l"/>
                <a:tab pos="1969949" algn="l"/>
                <a:tab pos="2626599" algn="l"/>
                <a:tab pos="3283248" algn="l"/>
                <a:tab pos="3939898" algn="l"/>
              </a:tabLst>
            </a:pPr>
            <a:r>
              <a:rPr lang="en-GB" sz="2200" dirty="0">
                <a:latin typeface="Arial" pitchFamily="34" charset="0"/>
              </a:rPr>
              <a:t>}</a:t>
            </a:r>
          </a:p>
        </p:txBody>
      </p:sp>
      <p:grpSp>
        <p:nvGrpSpPr>
          <p:cNvPr id="2" name="Group 3"/>
          <p:cNvGrpSpPr>
            <a:grpSpLocks/>
          </p:cNvGrpSpPr>
          <p:nvPr/>
        </p:nvGrpSpPr>
        <p:grpSpPr bwMode="auto">
          <a:xfrm>
            <a:off x="5378400" y="2057400"/>
            <a:ext cx="3536999" cy="2345143"/>
            <a:chOff x="3735" y="1661"/>
            <a:chExt cx="2102" cy="1396"/>
          </a:xfrm>
        </p:grpSpPr>
        <p:sp>
          <p:nvSpPr>
            <p:cNvPr id="20484" name="Line 4"/>
            <p:cNvSpPr>
              <a:spLocks noChangeShapeType="1"/>
            </p:cNvSpPr>
            <p:nvPr/>
          </p:nvSpPr>
          <p:spPr bwMode="auto">
            <a:xfrm flipH="1">
              <a:off x="4241" y="1791"/>
              <a:ext cx="580" cy="469"/>
            </a:xfrm>
            <a:prstGeom prst="line">
              <a:avLst/>
            </a:prstGeom>
            <a:noFill/>
            <a:ln w="36720">
              <a:solidFill>
                <a:schemeClr val="tx1"/>
              </a:solidFill>
              <a:round/>
              <a:headEnd/>
              <a:tailEnd/>
            </a:ln>
          </p:spPr>
          <p:txBody>
            <a:bodyPr/>
            <a:lstStyle/>
            <a:p>
              <a:endParaRPr lang="en-US"/>
            </a:p>
          </p:txBody>
        </p:sp>
        <p:sp>
          <p:nvSpPr>
            <p:cNvPr id="20485" name="Line 5"/>
            <p:cNvSpPr>
              <a:spLocks noChangeShapeType="1"/>
            </p:cNvSpPr>
            <p:nvPr/>
          </p:nvSpPr>
          <p:spPr bwMode="auto">
            <a:xfrm>
              <a:off x="4850" y="1821"/>
              <a:ext cx="474" cy="463"/>
            </a:xfrm>
            <a:prstGeom prst="line">
              <a:avLst/>
            </a:prstGeom>
            <a:noFill/>
            <a:ln w="36720">
              <a:solidFill>
                <a:schemeClr val="tx1"/>
              </a:solidFill>
              <a:round/>
              <a:headEnd/>
              <a:tailEnd/>
            </a:ln>
          </p:spPr>
          <p:txBody>
            <a:bodyPr/>
            <a:lstStyle/>
            <a:p>
              <a:endParaRPr lang="en-US"/>
            </a:p>
          </p:txBody>
        </p:sp>
        <p:sp>
          <p:nvSpPr>
            <p:cNvPr id="20486" name="Line 6"/>
            <p:cNvSpPr>
              <a:spLocks noChangeShapeType="1"/>
            </p:cNvSpPr>
            <p:nvPr/>
          </p:nvSpPr>
          <p:spPr bwMode="auto">
            <a:xfrm flipH="1">
              <a:off x="3854" y="2501"/>
              <a:ext cx="316" cy="334"/>
            </a:xfrm>
            <a:prstGeom prst="line">
              <a:avLst/>
            </a:prstGeom>
            <a:noFill/>
            <a:ln w="36720">
              <a:solidFill>
                <a:schemeClr val="tx1"/>
              </a:solidFill>
              <a:round/>
              <a:headEnd/>
              <a:tailEnd/>
            </a:ln>
          </p:spPr>
          <p:txBody>
            <a:bodyPr/>
            <a:lstStyle/>
            <a:p>
              <a:endParaRPr lang="en-US"/>
            </a:p>
          </p:txBody>
        </p:sp>
        <p:sp>
          <p:nvSpPr>
            <p:cNvPr id="20487" name="Line 7"/>
            <p:cNvSpPr>
              <a:spLocks noChangeShapeType="1"/>
            </p:cNvSpPr>
            <p:nvPr/>
          </p:nvSpPr>
          <p:spPr bwMode="auto">
            <a:xfrm flipH="1">
              <a:off x="5081" y="2495"/>
              <a:ext cx="252" cy="340"/>
            </a:xfrm>
            <a:prstGeom prst="line">
              <a:avLst/>
            </a:prstGeom>
            <a:noFill/>
            <a:ln w="36720">
              <a:solidFill>
                <a:schemeClr val="tx1"/>
              </a:solidFill>
              <a:round/>
              <a:headEnd/>
              <a:tailEnd/>
            </a:ln>
          </p:spPr>
          <p:txBody>
            <a:bodyPr/>
            <a:lstStyle/>
            <a:p>
              <a:endParaRPr lang="en-US"/>
            </a:p>
          </p:txBody>
        </p:sp>
        <p:sp>
          <p:nvSpPr>
            <p:cNvPr id="20488" name="Line 8"/>
            <p:cNvSpPr>
              <a:spLocks noChangeShapeType="1"/>
            </p:cNvSpPr>
            <p:nvPr/>
          </p:nvSpPr>
          <p:spPr bwMode="auto">
            <a:xfrm>
              <a:off x="4258" y="2520"/>
              <a:ext cx="210" cy="307"/>
            </a:xfrm>
            <a:prstGeom prst="line">
              <a:avLst/>
            </a:prstGeom>
            <a:noFill/>
            <a:ln w="36720">
              <a:solidFill>
                <a:schemeClr val="tx1"/>
              </a:solidFill>
              <a:round/>
              <a:headEnd/>
              <a:tailEnd/>
            </a:ln>
          </p:spPr>
          <p:txBody>
            <a:bodyPr/>
            <a:lstStyle/>
            <a:p>
              <a:endParaRPr lang="en-US"/>
            </a:p>
          </p:txBody>
        </p:sp>
        <p:sp>
          <p:nvSpPr>
            <p:cNvPr id="20489" name="Line 9"/>
            <p:cNvSpPr>
              <a:spLocks noChangeShapeType="1"/>
            </p:cNvSpPr>
            <p:nvPr/>
          </p:nvSpPr>
          <p:spPr bwMode="auto">
            <a:xfrm>
              <a:off x="5442" y="2487"/>
              <a:ext cx="260" cy="332"/>
            </a:xfrm>
            <a:prstGeom prst="line">
              <a:avLst/>
            </a:prstGeom>
            <a:noFill/>
            <a:ln w="36720">
              <a:solidFill>
                <a:schemeClr val="tx1"/>
              </a:solidFill>
              <a:round/>
              <a:headEnd/>
              <a:tailEnd/>
            </a:ln>
          </p:spPr>
          <p:txBody>
            <a:bodyPr/>
            <a:lstStyle/>
            <a:p>
              <a:endParaRPr lang="en-US"/>
            </a:p>
          </p:txBody>
        </p:sp>
        <p:sp>
          <p:nvSpPr>
            <p:cNvPr id="20490" name="AutoShape 10"/>
            <p:cNvSpPr>
              <a:spLocks noChangeArrowheads="1"/>
            </p:cNvSpPr>
            <p:nvPr/>
          </p:nvSpPr>
          <p:spPr bwMode="auto">
            <a:xfrm>
              <a:off x="4711" y="1661"/>
              <a:ext cx="228" cy="256"/>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5000"/>
                <a:buFont typeface="StarBats" charset="0"/>
                <a:buNone/>
              </a:pPr>
              <a:r>
                <a:rPr lang="en-GB" b="1">
                  <a:solidFill>
                    <a:srgbClr val="FFFFFF"/>
                  </a:solidFill>
                  <a:latin typeface="Arial" pitchFamily="34" charset="0"/>
                </a:rPr>
                <a:t>*</a:t>
              </a:r>
            </a:p>
          </p:txBody>
        </p:sp>
        <p:sp>
          <p:nvSpPr>
            <p:cNvPr id="20491" name="AutoShape 11"/>
            <p:cNvSpPr>
              <a:spLocks noChangeArrowheads="1"/>
            </p:cNvSpPr>
            <p:nvPr/>
          </p:nvSpPr>
          <p:spPr bwMode="auto">
            <a:xfrm>
              <a:off x="4089" y="2270"/>
              <a:ext cx="227"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a:t>
              </a:r>
            </a:p>
          </p:txBody>
        </p:sp>
        <p:sp>
          <p:nvSpPr>
            <p:cNvPr id="20492" name="AutoShape 12"/>
            <p:cNvSpPr>
              <a:spLocks noChangeArrowheads="1"/>
            </p:cNvSpPr>
            <p:nvPr/>
          </p:nvSpPr>
          <p:spPr bwMode="auto">
            <a:xfrm>
              <a:off x="5264" y="2282"/>
              <a:ext cx="203" cy="214"/>
            </a:xfrm>
            <a:prstGeom prst="roundRect">
              <a:avLst>
                <a:gd name="adj" fmla="val 486"/>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 -</a:t>
              </a:r>
            </a:p>
          </p:txBody>
        </p:sp>
        <p:sp>
          <p:nvSpPr>
            <p:cNvPr id="20493" name="AutoShape 13"/>
            <p:cNvSpPr>
              <a:spLocks noChangeArrowheads="1"/>
            </p:cNvSpPr>
            <p:nvPr/>
          </p:nvSpPr>
          <p:spPr bwMode="auto">
            <a:xfrm>
              <a:off x="5609" y="2816"/>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d</a:t>
              </a:r>
            </a:p>
          </p:txBody>
        </p:sp>
        <p:sp>
          <p:nvSpPr>
            <p:cNvPr id="20494" name="AutoShape 14"/>
            <p:cNvSpPr>
              <a:spLocks noChangeArrowheads="1"/>
            </p:cNvSpPr>
            <p:nvPr/>
          </p:nvSpPr>
          <p:spPr bwMode="auto">
            <a:xfrm>
              <a:off x="4359" y="2808"/>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b</a:t>
              </a:r>
            </a:p>
          </p:txBody>
        </p:sp>
        <p:sp>
          <p:nvSpPr>
            <p:cNvPr id="20495" name="AutoShape 15"/>
            <p:cNvSpPr>
              <a:spLocks noChangeArrowheads="1"/>
            </p:cNvSpPr>
            <p:nvPr/>
          </p:nvSpPr>
          <p:spPr bwMode="auto">
            <a:xfrm>
              <a:off x="4900" y="2843"/>
              <a:ext cx="205" cy="214"/>
            </a:xfrm>
            <a:prstGeom prst="roundRect">
              <a:avLst>
                <a:gd name="adj" fmla="val 481"/>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c</a:t>
              </a:r>
            </a:p>
          </p:txBody>
        </p:sp>
        <p:sp>
          <p:nvSpPr>
            <p:cNvPr id="20496" name="AutoShape 16"/>
            <p:cNvSpPr>
              <a:spLocks noChangeArrowheads="1"/>
            </p:cNvSpPr>
            <p:nvPr/>
          </p:nvSpPr>
          <p:spPr bwMode="auto">
            <a:xfrm>
              <a:off x="3735" y="2816"/>
              <a:ext cx="228" cy="214"/>
            </a:xfrm>
            <a:prstGeom prst="roundRect">
              <a:avLst>
                <a:gd name="adj" fmla="val 435"/>
              </a:avLst>
            </a:prstGeom>
            <a:solidFill>
              <a:srgbClr val="000000"/>
            </a:solidFill>
            <a:ln w="18360">
              <a:solidFill>
                <a:schemeClr val="tx1"/>
              </a:solidFill>
              <a:round/>
              <a:headEnd/>
              <a:tailEnd/>
            </a:ln>
          </p:spPr>
          <p:txBody>
            <a:bodyPr lIns="0" tIns="0" rIns="0" bIns="0" anchor="ctr" anchorCtr="1">
              <a:spAutoFit/>
            </a:bodyPr>
            <a:lstStyle/>
            <a:p>
              <a:pPr>
                <a:buClr>
                  <a:srgbClr val="000000"/>
                </a:buClr>
                <a:buSzPct val="49000"/>
                <a:buFont typeface="StarBats" charset="0"/>
                <a:buNone/>
              </a:pPr>
              <a:r>
                <a:rPr lang="en-GB" sz="2000" b="1" dirty="0">
                  <a:solidFill>
                    <a:srgbClr val="FFFFFF"/>
                  </a:solidFill>
                  <a:latin typeface="Arial" pitchFamily="34" charset="0"/>
                </a:rPr>
                <a:t>a</a:t>
              </a:r>
            </a:p>
          </p:txBody>
        </p:sp>
      </p:grpSp>
      <p:sp>
        <p:nvSpPr>
          <p:cNvPr id="20497" name="Text Box 17"/>
          <p:cNvSpPr txBox="1">
            <a:spLocks noChangeArrowheads="1"/>
          </p:cNvSpPr>
          <p:nvPr/>
        </p:nvSpPr>
        <p:spPr bwMode="auto">
          <a:xfrm>
            <a:off x="5184000" y="4861950"/>
            <a:ext cx="3350276" cy="738664"/>
          </a:xfrm>
          <a:prstGeom prst="rect">
            <a:avLst/>
          </a:prstGeom>
          <a:noFill/>
          <a:ln w="9525">
            <a:noFill/>
            <a:miter lim="800000"/>
            <a:headEnd/>
            <a:tailEnd/>
          </a:ln>
        </p:spPr>
        <p:txBody>
          <a:bodyPr wrap="none" lIns="0" tIns="0" rIns="0" bIns="0">
            <a:spAutoFit/>
          </a:bodyPr>
          <a:lstStyle/>
          <a:p>
            <a:pPr>
              <a:buClr>
                <a:srgbClr val="000000"/>
              </a:buClr>
              <a:buSzPct val="45000"/>
              <a:tabLst>
                <a:tab pos="656650" algn="l"/>
                <a:tab pos="1313299" algn="l"/>
                <a:tab pos="1969949" algn="l"/>
                <a:tab pos="2626599" algn="l"/>
              </a:tabLst>
            </a:pPr>
            <a:r>
              <a:rPr lang="en-GB" b="1" dirty="0">
                <a:latin typeface="Arial" pitchFamily="34" charset="0"/>
              </a:rPr>
              <a:t>For this tree produces:</a:t>
            </a:r>
          </a:p>
          <a:p>
            <a:pPr>
              <a:buClr>
                <a:srgbClr val="000000"/>
              </a:buClr>
              <a:buSzPct val="45000"/>
              <a:tabLst>
                <a:tab pos="656650" algn="l"/>
                <a:tab pos="1313299" algn="l"/>
                <a:tab pos="1969949" algn="l"/>
                <a:tab pos="2626599" algn="l"/>
              </a:tabLst>
            </a:pPr>
            <a:r>
              <a:rPr lang="en-GB" b="1" dirty="0">
                <a:latin typeface="Arial" pitchFamily="34" charset="0"/>
              </a:rPr>
              <a:t>* + a b - c d</a:t>
            </a:r>
          </a:p>
        </p:txBody>
      </p:sp>
      <p:sp>
        <p:nvSpPr>
          <p:cNvPr id="19" name="TextBox 18"/>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0"/>
            <a:ext cx="2362200" cy="1371600"/>
          </a:xfrm>
        </p:spPr>
        <p:txBody>
          <a:bodyPr>
            <a:normAutofit/>
          </a:bodyPr>
          <a:lstStyle/>
          <a:p>
            <a:r>
              <a:rPr lang="en-US" sz="4000" dirty="0">
                <a:ea typeface="MS Mincho" charset="-128"/>
              </a:rPr>
              <a:t>Tree Traversals</a:t>
            </a:r>
          </a:p>
        </p:txBody>
      </p:sp>
      <p:pic>
        <p:nvPicPr>
          <p:cNvPr id="41987" name="Picture 3" descr="P491"/>
          <p:cNvPicPr>
            <a:picLocks noChangeAspect="1" noChangeArrowheads="1"/>
          </p:cNvPicPr>
          <p:nvPr/>
        </p:nvPicPr>
        <p:blipFill>
          <a:blip r:embed="rId2" cstate="print"/>
          <a:srcRect/>
          <a:stretch>
            <a:fillRect/>
          </a:stretch>
        </p:blipFill>
        <p:spPr bwMode="auto">
          <a:xfrm>
            <a:off x="3352800" y="533400"/>
            <a:ext cx="4987925" cy="5867400"/>
          </a:xfrm>
          <a:prstGeom prst="rect">
            <a:avLst/>
          </a:prstGeom>
          <a:noFill/>
        </p:spPr>
      </p:pic>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47800" y="0"/>
            <a:ext cx="7498080" cy="1143000"/>
          </a:xfrm>
        </p:spPr>
        <p:txBody>
          <a:bodyPr/>
          <a:lstStyle/>
          <a:p>
            <a:r>
              <a:rPr lang="en-US" dirty="0">
                <a:solidFill>
                  <a:schemeClr val="tx1"/>
                </a:solidFill>
              </a:rPr>
              <a:t>Finding a Node</a:t>
            </a:r>
          </a:p>
        </p:txBody>
      </p:sp>
      <p:sp>
        <p:nvSpPr>
          <p:cNvPr id="51203" name="Rectangle 3"/>
          <p:cNvSpPr>
            <a:spLocks noGrp="1" noChangeArrowheads="1"/>
          </p:cNvSpPr>
          <p:nvPr>
            <p:ph idx="1"/>
          </p:nvPr>
        </p:nvSpPr>
        <p:spPr>
          <a:xfrm>
            <a:off x="1371600" y="1600200"/>
            <a:ext cx="7772400" cy="4114800"/>
          </a:xfrm>
        </p:spPr>
        <p:txBody>
          <a:bodyPr>
            <a:normAutofit lnSpcReduction="10000"/>
          </a:bodyPr>
          <a:lstStyle/>
          <a:p>
            <a:pPr>
              <a:lnSpc>
                <a:spcPct val="90000"/>
              </a:lnSpc>
              <a:buClr>
                <a:schemeClr val="tx1"/>
              </a:buClr>
            </a:pPr>
            <a:r>
              <a:rPr lang="en-US" sz="2800" dirty="0"/>
              <a:t>To find a node given its key value, start from the root. </a:t>
            </a:r>
          </a:p>
          <a:p>
            <a:pPr>
              <a:lnSpc>
                <a:spcPct val="90000"/>
              </a:lnSpc>
              <a:buClr>
                <a:schemeClr val="tx1"/>
              </a:buClr>
            </a:pPr>
            <a:r>
              <a:rPr lang="en-US" sz="2800" dirty="0"/>
              <a:t>If the key value is same as the node, then node is found.</a:t>
            </a:r>
          </a:p>
          <a:p>
            <a:pPr>
              <a:lnSpc>
                <a:spcPct val="90000"/>
              </a:lnSpc>
              <a:buClr>
                <a:schemeClr val="tx1"/>
              </a:buClr>
            </a:pPr>
            <a:r>
              <a:rPr lang="en-US" sz="2800" dirty="0"/>
              <a:t>If key is greater than node, search the right </a:t>
            </a:r>
            <a:r>
              <a:rPr lang="en-US" sz="2800" dirty="0" err="1"/>
              <a:t>subtree</a:t>
            </a:r>
            <a:r>
              <a:rPr lang="en-US" sz="2800" dirty="0"/>
              <a:t>, else search the left </a:t>
            </a:r>
            <a:r>
              <a:rPr lang="en-US" sz="2800" dirty="0" err="1"/>
              <a:t>subtree</a:t>
            </a:r>
            <a:r>
              <a:rPr lang="en-US" sz="2800" dirty="0"/>
              <a:t>.</a:t>
            </a:r>
          </a:p>
          <a:p>
            <a:pPr>
              <a:lnSpc>
                <a:spcPct val="90000"/>
              </a:lnSpc>
              <a:buClr>
                <a:schemeClr val="tx1"/>
              </a:buClr>
            </a:pPr>
            <a:r>
              <a:rPr lang="en-US" sz="2800" dirty="0"/>
              <a:t>Continue till the node is found or the entire tree is traversed.</a:t>
            </a:r>
          </a:p>
          <a:p>
            <a:pPr>
              <a:lnSpc>
                <a:spcPct val="90000"/>
              </a:lnSpc>
              <a:buClr>
                <a:schemeClr val="tx1"/>
              </a:buClr>
            </a:pPr>
            <a:r>
              <a:rPr lang="en-US" sz="2800" dirty="0"/>
              <a:t>Time required to find a node depends on how many levels down it is situated, i.e. O(log N).</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47800" y="0"/>
            <a:ext cx="7498080" cy="1143000"/>
          </a:xfrm>
        </p:spPr>
        <p:txBody>
          <a:bodyPr/>
          <a:lstStyle/>
          <a:p>
            <a:r>
              <a:rPr lang="en-US" dirty="0">
                <a:solidFill>
                  <a:schemeClr val="tx1"/>
                </a:solidFill>
              </a:rPr>
              <a:t>Inserting a Node</a:t>
            </a:r>
          </a:p>
        </p:txBody>
      </p:sp>
      <p:sp>
        <p:nvSpPr>
          <p:cNvPr id="52227" name="Rectangle 3"/>
          <p:cNvSpPr>
            <a:spLocks noGrp="1" noChangeArrowheads="1"/>
          </p:cNvSpPr>
          <p:nvPr>
            <p:ph idx="1"/>
          </p:nvPr>
        </p:nvSpPr>
        <p:spPr>
          <a:xfrm>
            <a:off x="1295400" y="1447800"/>
            <a:ext cx="7498080" cy="4800600"/>
          </a:xfrm>
        </p:spPr>
        <p:txBody>
          <a:bodyPr/>
          <a:lstStyle/>
          <a:p>
            <a:pPr>
              <a:buClr>
                <a:schemeClr val="tx1"/>
              </a:buClr>
            </a:pPr>
            <a:r>
              <a:rPr lang="en-US" sz="2800" dirty="0"/>
              <a:t>To insert a node we must first find the place to insert it.</a:t>
            </a:r>
          </a:p>
          <a:p>
            <a:pPr>
              <a:buClr>
                <a:schemeClr val="tx1"/>
              </a:buClr>
            </a:pPr>
            <a:r>
              <a:rPr lang="en-US" sz="2800" dirty="0"/>
              <a:t>Follow the path from the root to the appropriate node, which will be the parent of the new node.</a:t>
            </a:r>
          </a:p>
          <a:p>
            <a:pPr>
              <a:buClr>
                <a:schemeClr val="tx1"/>
              </a:buClr>
            </a:pPr>
            <a:r>
              <a:rPr lang="en-US" sz="2800" dirty="0"/>
              <a:t>When this parent is found, the new node  is connected as its left or right child, depending on whether the new node’s key is less or greater than that of the parent</a:t>
            </a:r>
            <a:r>
              <a:rPr lang="en-US" sz="2800" dirty="0" smtClean="0"/>
              <a:t>.</a:t>
            </a:r>
            <a:endParaRPr lang="en-US" sz="2800" dirty="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47800" y="0"/>
            <a:ext cx="7498080" cy="1143000"/>
          </a:xfrm>
        </p:spPr>
        <p:txBody>
          <a:bodyPr/>
          <a:lstStyle/>
          <a:p>
            <a:r>
              <a:rPr lang="en-US" sz="3200" dirty="0">
                <a:solidFill>
                  <a:schemeClr val="tx1"/>
                </a:solidFill>
              </a:rPr>
              <a:t>Finding Maximum and Minimum Values</a:t>
            </a:r>
          </a:p>
        </p:txBody>
      </p:sp>
      <p:sp>
        <p:nvSpPr>
          <p:cNvPr id="20483" name="Rectangle 3"/>
          <p:cNvSpPr>
            <a:spLocks noGrp="1" noChangeArrowheads="1"/>
          </p:cNvSpPr>
          <p:nvPr>
            <p:ph idx="1"/>
          </p:nvPr>
        </p:nvSpPr>
        <p:spPr>
          <a:xfrm>
            <a:off x="1371600" y="1447800"/>
            <a:ext cx="7772400" cy="4114800"/>
          </a:xfrm>
        </p:spPr>
        <p:txBody>
          <a:bodyPr>
            <a:normAutofit lnSpcReduction="10000"/>
          </a:bodyPr>
          <a:lstStyle/>
          <a:p>
            <a:pPr>
              <a:buClr>
                <a:schemeClr val="tx1"/>
              </a:buClr>
            </a:pPr>
            <a:r>
              <a:rPr lang="en-US" dirty="0"/>
              <a:t>For the minimum, </a:t>
            </a:r>
          </a:p>
          <a:p>
            <a:pPr lvl="1">
              <a:buClr>
                <a:schemeClr val="tx1"/>
              </a:buClr>
            </a:pPr>
            <a:r>
              <a:rPr lang="en-US" dirty="0"/>
              <a:t>go to the left child of the root and keep going to the left child until you come to a leaf node. This node is the minimum</a:t>
            </a:r>
            <a:r>
              <a:rPr lang="en-US" dirty="0" smtClean="0"/>
              <a:t>.</a:t>
            </a:r>
          </a:p>
          <a:p>
            <a:pPr lvl="1">
              <a:buClr>
                <a:schemeClr val="tx1"/>
              </a:buClr>
            </a:pPr>
            <a:endParaRPr lang="en-US" dirty="0"/>
          </a:p>
          <a:p>
            <a:pPr>
              <a:buClr>
                <a:schemeClr val="tx1"/>
              </a:buClr>
            </a:pPr>
            <a:r>
              <a:rPr lang="en-US" dirty="0"/>
              <a:t>For the maximum, </a:t>
            </a:r>
          </a:p>
          <a:p>
            <a:pPr lvl="1">
              <a:buClr>
                <a:schemeClr val="tx1"/>
              </a:buClr>
            </a:pPr>
            <a:r>
              <a:rPr lang="en-US" dirty="0"/>
              <a:t>go to the right child of the root and keep going to the right child until you come to a leaf node. This node is the maximum.</a:t>
            </a:r>
          </a:p>
        </p:txBody>
      </p:sp>
      <p:sp>
        <p:nvSpPr>
          <p:cNvPr id="4" name="TextBox 3"/>
          <p:cNvSpPr txBox="1"/>
          <p:nvPr/>
        </p:nvSpPr>
        <p:spPr>
          <a:xfrm>
            <a:off x="7290683" y="202168"/>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2"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219200" y="304800"/>
            <a:ext cx="7772400" cy="1143000"/>
          </a:xfrm>
        </p:spPr>
        <p:txBody>
          <a:bodyPr rtlCol="0">
            <a:normAutofit fontScale="90000"/>
          </a:bodyPr>
          <a:lstStyle/>
          <a:p>
            <a:pPr fontAlgn="auto">
              <a:spcAft>
                <a:spcPts val="0"/>
              </a:spcAft>
              <a:defRPr/>
            </a:pPr>
            <a:r>
              <a:rPr lang="en-GB" dirty="0" smtClean="0"/>
              <a:t>Tree Terminology (cont.)</a:t>
            </a:r>
            <a:r>
              <a:rPr lang="en-US" dirty="0" smtClean="0"/>
              <a:t/>
            </a:r>
            <a:br>
              <a:rPr lang="en-US" dirty="0" smtClean="0"/>
            </a:br>
            <a:endParaRPr lang="en-US" dirty="0" smtClean="0"/>
          </a:p>
        </p:txBody>
      </p:sp>
      <p:sp>
        <p:nvSpPr>
          <p:cNvPr id="17411" name="Rectangle 3"/>
          <p:cNvSpPr>
            <a:spLocks noGrp="1" noChangeArrowheads="1"/>
          </p:cNvSpPr>
          <p:nvPr>
            <p:ph idx="1"/>
          </p:nvPr>
        </p:nvSpPr>
        <p:spPr/>
        <p:txBody>
          <a:bodyPr/>
          <a:lstStyle/>
          <a:p>
            <a:pPr>
              <a:lnSpc>
                <a:spcPct val="80000"/>
              </a:lnSpc>
            </a:pPr>
            <a:r>
              <a:rPr lang="en-GB" sz="3600" dirty="0" smtClean="0"/>
              <a:t>Sibling </a:t>
            </a:r>
          </a:p>
          <a:p>
            <a:pPr>
              <a:lnSpc>
                <a:spcPct val="80000"/>
              </a:lnSpc>
            </a:pPr>
            <a:endParaRPr lang="en-GB" sz="900" dirty="0" smtClean="0"/>
          </a:p>
          <a:p>
            <a:pPr>
              <a:lnSpc>
                <a:spcPct val="80000"/>
              </a:lnSpc>
            </a:pPr>
            <a:r>
              <a:rPr lang="en-GB" sz="3600" dirty="0" smtClean="0"/>
              <a:t>Ancestor </a:t>
            </a:r>
          </a:p>
          <a:p>
            <a:pPr>
              <a:lnSpc>
                <a:spcPct val="80000"/>
              </a:lnSpc>
            </a:pPr>
            <a:endParaRPr lang="en-US" sz="900" dirty="0" smtClean="0"/>
          </a:p>
          <a:p>
            <a:pPr>
              <a:lnSpc>
                <a:spcPct val="80000"/>
              </a:lnSpc>
            </a:pPr>
            <a:r>
              <a:rPr lang="en-GB" sz="3600" dirty="0" smtClean="0"/>
              <a:t>Descendant </a:t>
            </a:r>
          </a:p>
          <a:p>
            <a:pPr>
              <a:lnSpc>
                <a:spcPct val="80000"/>
              </a:lnSpc>
            </a:pPr>
            <a:endParaRPr lang="en-US" sz="900" dirty="0" smtClean="0"/>
          </a:p>
          <a:p>
            <a:pPr>
              <a:lnSpc>
                <a:spcPct val="80000"/>
              </a:lnSpc>
            </a:pPr>
            <a:r>
              <a:rPr lang="en-GB" sz="3600" dirty="0" smtClean="0"/>
              <a:t>Path of two nodes </a:t>
            </a:r>
          </a:p>
          <a:p>
            <a:pPr>
              <a:lnSpc>
                <a:spcPct val="80000"/>
              </a:lnSpc>
            </a:pPr>
            <a:endParaRPr lang="en-US" sz="900" dirty="0" smtClean="0"/>
          </a:p>
          <a:p>
            <a:pPr>
              <a:lnSpc>
                <a:spcPct val="80000"/>
              </a:lnSpc>
            </a:pPr>
            <a:r>
              <a:rPr lang="en-GB" sz="3600" dirty="0" smtClean="0"/>
              <a:t>Length of a path </a:t>
            </a:r>
            <a:endParaRPr lang="en-US" sz="3600" dirty="0" smtClean="0"/>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extLst>
      <p:ext uri="{BB962C8B-B14F-4D97-AF65-F5344CB8AC3E}">
        <p14:creationId xmlns:p14="http://schemas.microsoft.com/office/powerpoint/2010/main" val="3790023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p:txBody>
          <a:bodyPr/>
          <a:lstStyle/>
          <a:p>
            <a:r>
              <a:rPr lang="en-US" dirty="0" smtClean="0">
                <a:solidFill>
                  <a:srgbClr val="00B050"/>
                </a:solidFill>
              </a:rPr>
              <a:t>Tree Terminology (cont.)</a:t>
            </a:r>
            <a:endParaRPr lang="en-US" dirty="0">
              <a:solidFill>
                <a:srgbClr val="00B050"/>
              </a:solidFill>
            </a:endParaRPr>
          </a:p>
        </p:txBody>
      </p:sp>
      <p:sp>
        <p:nvSpPr>
          <p:cNvPr id="6146" name="Rectangle 2"/>
          <p:cNvSpPr>
            <a:spLocks noGrp="1" noChangeArrowheads="1"/>
          </p:cNvSpPr>
          <p:nvPr>
            <p:ph idx="1"/>
          </p:nvPr>
        </p:nvSpPr>
        <p:spPr/>
        <p:txBody>
          <a:bodyPr>
            <a:normAutofit fontScale="92500" lnSpcReduction="10000"/>
          </a:bodyPr>
          <a:lstStyle/>
          <a:p>
            <a:r>
              <a:rPr lang="en-GB" dirty="0" smtClean="0"/>
              <a:t>Node or vertex - the labeled squares</a:t>
            </a:r>
          </a:p>
          <a:p>
            <a:r>
              <a:rPr lang="en-GB" dirty="0" smtClean="0"/>
              <a:t>Edge -the connecting lines</a:t>
            </a:r>
          </a:p>
          <a:p>
            <a:r>
              <a:rPr lang="en-GB" dirty="0" smtClean="0"/>
              <a:t>In the General tree to the right:</a:t>
            </a:r>
          </a:p>
          <a:p>
            <a:pPr lvl="1"/>
            <a:r>
              <a:rPr lang="en-GB" dirty="0" smtClean="0"/>
              <a:t>B is the child of A - A is parent of B</a:t>
            </a:r>
          </a:p>
          <a:p>
            <a:pPr lvl="1"/>
            <a:r>
              <a:rPr lang="en-GB" dirty="0" smtClean="0"/>
              <a:t>B and C are siblings</a:t>
            </a:r>
          </a:p>
          <a:p>
            <a:pPr lvl="1"/>
            <a:r>
              <a:rPr lang="en-GB" dirty="0" smtClean="0"/>
              <a:t>A is the root of the tree</a:t>
            </a:r>
          </a:p>
          <a:p>
            <a:pPr lvl="1"/>
            <a:r>
              <a:rPr lang="en-GB" dirty="0" smtClean="0"/>
              <a:t>B and its children (D, E, F) are a subtree of A</a:t>
            </a:r>
          </a:p>
          <a:p>
            <a:r>
              <a:rPr lang="en-GB" dirty="0" smtClean="0"/>
              <a:t>The parent-child relationship is generalized as ancestor -descendant.</a:t>
            </a:r>
          </a:p>
          <a:p>
            <a:pPr lvl="1"/>
            <a:r>
              <a:rPr lang="en-GB" dirty="0" smtClean="0"/>
              <a:t>B is a descendant of A - A is ancestor to B</a:t>
            </a:r>
            <a:endParaRPr lang="en-GB" dirty="0"/>
          </a:p>
        </p:txBody>
      </p:sp>
      <p:grpSp>
        <p:nvGrpSpPr>
          <p:cNvPr id="2" name="Group 3"/>
          <p:cNvGrpSpPr>
            <a:grpSpLocks/>
          </p:cNvGrpSpPr>
          <p:nvPr/>
        </p:nvGrpSpPr>
        <p:grpSpPr bwMode="auto">
          <a:xfrm>
            <a:off x="7192800" y="914400"/>
            <a:ext cx="1951200" cy="2746368"/>
            <a:chOff x="4880" y="1550"/>
            <a:chExt cx="1355" cy="1907"/>
          </a:xfrm>
        </p:grpSpPr>
        <p:sp>
          <p:nvSpPr>
            <p:cNvPr id="6148" name="Line 4"/>
            <p:cNvSpPr>
              <a:spLocks noChangeShapeType="1"/>
            </p:cNvSpPr>
            <p:nvPr/>
          </p:nvSpPr>
          <p:spPr bwMode="auto">
            <a:xfrm flipH="1">
              <a:off x="5320" y="1694"/>
              <a:ext cx="313" cy="675"/>
            </a:xfrm>
            <a:prstGeom prst="line">
              <a:avLst/>
            </a:prstGeom>
            <a:noFill/>
            <a:ln w="36720">
              <a:solidFill>
                <a:schemeClr val="tx1"/>
              </a:solidFill>
              <a:round/>
              <a:headEnd/>
              <a:tailEnd/>
            </a:ln>
          </p:spPr>
          <p:txBody>
            <a:bodyPr/>
            <a:lstStyle/>
            <a:p>
              <a:endParaRPr lang="en-US">
                <a:ln>
                  <a:solidFill>
                    <a:schemeClr val="bg1"/>
                  </a:solidFill>
                </a:ln>
              </a:endParaRPr>
            </a:p>
          </p:txBody>
        </p:sp>
        <p:sp>
          <p:nvSpPr>
            <p:cNvPr id="6149" name="AutoShape 5"/>
            <p:cNvSpPr>
              <a:spLocks noChangeArrowheads="1"/>
            </p:cNvSpPr>
            <p:nvPr/>
          </p:nvSpPr>
          <p:spPr bwMode="auto">
            <a:xfrm>
              <a:off x="5593" y="1650"/>
              <a:ext cx="87" cy="87"/>
            </a:xfrm>
            <a:prstGeom prst="roundRect">
              <a:avLst>
                <a:gd name="adj" fmla="val 1134"/>
              </a:avLst>
            </a:prstGeom>
            <a:solidFill>
              <a:srgbClr val="FFFF00"/>
            </a:solidFill>
            <a:ln w="9525">
              <a:solidFill>
                <a:schemeClr val="tx1"/>
              </a:solidFill>
              <a:round/>
              <a:headEnd/>
              <a:tailEnd/>
            </a:ln>
          </p:spPr>
          <p:txBody>
            <a:bodyPr wrap="none" anchor="ctr"/>
            <a:lstStyle/>
            <a:p>
              <a:endParaRPr lang="en-US">
                <a:ln>
                  <a:solidFill>
                    <a:schemeClr val="bg1"/>
                  </a:solidFill>
                </a:ln>
              </a:endParaRPr>
            </a:p>
          </p:txBody>
        </p:sp>
        <p:sp>
          <p:nvSpPr>
            <p:cNvPr id="6150" name="Line 6"/>
            <p:cNvSpPr>
              <a:spLocks noChangeShapeType="1"/>
            </p:cNvSpPr>
            <p:nvPr/>
          </p:nvSpPr>
          <p:spPr bwMode="auto">
            <a:xfrm>
              <a:off x="5657" y="1717"/>
              <a:ext cx="323" cy="646"/>
            </a:xfrm>
            <a:prstGeom prst="line">
              <a:avLst/>
            </a:prstGeom>
            <a:noFill/>
            <a:ln w="36720">
              <a:solidFill>
                <a:schemeClr val="tx1"/>
              </a:solidFill>
              <a:round/>
              <a:headEnd/>
              <a:tailEnd/>
            </a:ln>
          </p:spPr>
          <p:txBody>
            <a:bodyPr/>
            <a:lstStyle/>
            <a:p>
              <a:endParaRPr lang="en-US">
                <a:ln>
                  <a:solidFill>
                    <a:schemeClr val="bg1"/>
                  </a:solidFill>
                </a:ln>
              </a:endParaRPr>
            </a:p>
          </p:txBody>
        </p:sp>
        <p:sp>
          <p:nvSpPr>
            <p:cNvPr id="6151" name="AutoShape 7"/>
            <p:cNvSpPr>
              <a:spLocks noChangeArrowheads="1"/>
            </p:cNvSpPr>
            <p:nvPr/>
          </p:nvSpPr>
          <p:spPr bwMode="auto">
            <a:xfrm>
              <a:off x="5267" y="2357"/>
              <a:ext cx="87" cy="87"/>
            </a:xfrm>
            <a:prstGeom prst="roundRect">
              <a:avLst>
                <a:gd name="adj" fmla="val 1134"/>
              </a:avLst>
            </a:prstGeom>
            <a:solidFill>
              <a:srgbClr val="FFFF00"/>
            </a:solidFill>
            <a:ln w="9525">
              <a:solidFill>
                <a:schemeClr val="tx1"/>
              </a:solidFill>
              <a:round/>
              <a:headEnd/>
              <a:tailEnd/>
            </a:ln>
          </p:spPr>
          <p:txBody>
            <a:bodyPr wrap="none" anchor="ctr"/>
            <a:lstStyle/>
            <a:p>
              <a:endParaRPr lang="en-US">
                <a:ln>
                  <a:solidFill>
                    <a:schemeClr val="bg1"/>
                  </a:solidFill>
                </a:ln>
              </a:endParaRPr>
            </a:p>
          </p:txBody>
        </p:sp>
        <p:sp>
          <p:nvSpPr>
            <p:cNvPr id="6152" name="AutoShape 8"/>
            <p:cNvSpPr>
              <a:spLocks noChangeArrowheads="1"/>
            </p:cNvSpPr>
            <p:nvPr/>
          </p:nvSpPr>
          <p:spPr bwMode="auto">
            <a:xfrm>
              <a:off x="5967" y="2350"/>
              <a:ext cx="87" cy="87"/>
            </a:xfrm>
            <a:prstGeom prst="roundRect">
              <a:avLst>
                <a:gd name="adj" fmla="val 1134"/>
              </a:avLst>
            </a:prstGeom>
            <a:solidFill>
              <a:srgbClr val="FFFF00"/>
            </a:solidFill>
            <a:ln w="9525">
              <a:solidFill>
                <a:schemeClr val="tx1"/>
              </a:solidFill>
              <a:round/>
              <a:headEnd/>
              <a:tailEnd/>
            </a:ln>
          </p:spPr>
          <p:txBody>
            <a:bodyPr wrap="none" anchor="ctr"/>
            <a:lstStyle/>
            <a:p>
              <a:endParaRPr lang="en-US">
                <a:ln>
                  <a:solidFill>
                    <a:schemeClr val="bg1"/>
                  </a:solidFill>
                </a:ln>
              </a:endParaRPr>
            </a:p>
          </p:txBody>
        </p:sp>
        <p:sp>
          <p:nvSpPr>
            <p:cNvPr id="6153" name="AutoShape 9"/>
            <p:cNvSpPr>
              <a:spLocks noChangeArrowheads="1"/>
            </p:cNvSpPr>
            <p:nvPr/>
          </p:nvSpPr>
          <p:spPr bwMode="auto">
            <a:xfrm>
              <a:off x="4913" y="3094"/>
              <a:ext cx="87" cy="87"/>
            </a:xfrm>
            <a:prstGeom prst="roundRect">
              <a:avLst>
                <a:gd name="adj" fmla="val 1134"/>
              </a:avLst>
            </a:prstGeom>
            <a:solidFill>
              <a:srgbClr val="FFFF00"/>
            </a:solidFill>
            <a:ln w="9525">
              <a:solidFill>
                <a:schemeClr val="tx1"/>
              </a:solidFill>
              <a:round/>
              <a:headEnd/>
              <a:tailEnd/>
            </a:ln>
          </p:spPr>
          <p:txBody>
            <a:bodyPr wrap="none" anchor="ctr"/>
            <a:lstStyle/>
            <a:p>
              <a:endParaRPr lang="en-US">
                <a:ln>
                  <a:solidFill>
                    <a:schemeClr val="bg1"/>
                  </a:solidFill>
                </a:ln>
              </a:endParaRPr>
            </a:p>
          </p:txBody>
        </p:sp>
        <p:sp>
          <p:nvSpPr>
            <p:cNvPr id="6154" name="AutoShape 10"/>
            <p:cNvSpPr>
              <a:spLocks noChangeArrowheads="1"/>
            </p:cNvSpPr>
            <p:nvPr/>
          </p:nvSpPr>
          <p:spPr bwMode="auto">
            <a:xfrm>
              <a:off x="5267" y="3088"/>
              <a:ext cx="87" cy="87"/>
            </a:xfrm>
            <a:prstGeom prst="roundRect">
              <a:avLst>
                <a:gd name="adj" fmla="val 1134"/>
              </a:avLst>
            </a:prstGeom>
            <a:solidFill>
              <a:srgbClr val="FFFF00"/>
            </a:solidFill>
            <a:ln w="9525">
              <a:solidFill>
                <a:schemeClr val="tx1"/>
              </a:solidFill>
              <a:round/>
              <a:headEnd/>
              <a:tailEnd/>
            </a:ln>
          </p:spPr>
          <p:txBody>
            <a:bodyPr wrap="none" anchor="ctr"/>
            <a:lstStyle/>
            <a:p>
              <a:endParaRPr lang="en-US">
                <a:ln>
                  <a:solidFill>
                    <a:schemeClr val="bg1"/>
                  </a:solidFill>
                </a:ln>
              </a:endParaRPr>
            </a:p>
          </p:txBody>
        </p:sp>
        <p:sp>
          <p:nvSpPr>
            <p:cNvPr id="6155" name="AutoShape 11"/>
            <p:cNvSpPr>
              <a:spLocks noChangeArrowheads="1"/>
            </p:cNvSpPr>
            <p:nvPr/>
          </p:nvSpPr>
          <p:spPr bwMode="auto">
            <a:xfrm>
              <a:off x="5647" y="3101"/>
              <a:ext cx="87" cy="87"/>
            </a:xfrm>
            <a:prstGeom prst="roundRect">
              <a:avLst>
                <a:gd name="adj" fmla="val 1134"/>
              </a:avLst>
            </a:prstGeom>
            <a:solidFill>
              <a:srgbClr val="FFFF00"/>
            </a:solidFill>
            <a:ln w="9525">
              <a:solidFill>
                <a:schemeClr val="tx1"/>
              </a:solidFill>
              <a:round/>
              <a:headEnd/>
              <a:tailEnd/>
            </a:ln>
          </p:spPr>
          <p:txBody>
            <a:bodyPr wrap="none" anchor="ctr"/>
            <a:lstStyle/>
            <a:p>
              <a:endParaRPr lang="en-US">
                <a:ln>
                  <a:solidFill>
                    <a:schemeClr val="bg1"/>
                  </a:solidFill>
                </a:ln>
              </a:endParaRPr>
            </a:p>
          </p:txBody>
        </p:sp>
        <p:sp>
          <p:nvSpPr>
            <p:cNvPr id="6156" name="Line 12"/>
            <p:cNvSpPr>
              <a:spLocks noChangeShapeType="1"/>
            </p:cNvSpPr>
            <p:nvPr/>
          </p:nvSpPr>
          <p:spPr bwMode="auto">
            <a:xfrm flipH="1">
              <a:off x="4964" y="2442"/>
              <a:ext cx="313" cy="675"/>
            </a:xfrm>
            <a:prstGeom prst="line">
              <a:avLst/>
            </a:prstGeom>
            <a:noFill/>
            <a:ln w="36720">
              <a:solidFill>
                <a:schemeClr val="tx1"/>
              </a:solidFill>
              <a:round/>
              <a:headEnd/>
              <a:tailEnd/>
            </a:ln>
          </p:spPr>
          <p:txBody>
            <a:bodyPr/>
            <a:lstStyle/>
            <a:p>
              <a:endParaRPr lang="en-US">
                <a:ln>
                  <a:solidFill>
                    <a:schemeClr val="bg1"/>
                  </a:solidFill>
                </a:ln>
              </a:endParaRPr>
            </a:p>
          </p:txBody>
        </p:sp>
        <p:sp>
          <p:nvSpPr>
            <p:cNvPr id="6157" name="Line 13"/>
            <p:cNvSpPr>
              <a:spLocks noChangeShapeType="1"/>
            </p:cNvSpPr>
            <p:nvPr/>
          </p:nvSpPr>
          <p:spPr bwMode="auto">
            <a:xfrm>
              <a:off x="5313" y="2431"/>
              <a:ext cx="0" cy="650"/>
            </a:xfrm>
            <a:prstGeom prst="line">
              <a:avLst/>
            </a:prstGeom>
            <a:noFill/>
            <a:ln w="36720">
              <a:solidFill>
                <a:schemeClr val="tx1"/>
              </a:solidFill>
              <a:round/>
              <a:headEnd/>
              <a:tailEnd/>
            </a:ln>
          </p:spPr>
          <p:txBody>
            <a:bodyPr/>
            <a:lstStyle/>
            <a:p>
              <a:endParaRPr lang="en-US">
                <a:ln>
                  <a:solidFill>
                    <a:schemeClr val="bg1"/>
                  </a:solidFill>
                </a:ln>
              </a:endParaRPr>
            </a:p>
          </p:txBody>
        </p:sp>
        <p:sp>
          <p:nvSpPr>
            <p:cNvPr id="6158" name="Line 14"/>
            <p:cNvSpPr>
              <a:spLocks noChangeShapeType="1"/>
            </p:cNvSpPr>
            <p:nvPr/>
          </p:nvSpPr>
          <p:spPr bwMode="auto">
            <a:xfrm>
              <a:off x="5347" y="2438"/>
              <a:ext cx="347" cy="675"/>
            </a:xfrm>
            <a:prstGeom prst="line">
              <a:avLst/>
            </a:prstGeom>
            <a:noFill/>
            <a:ln w="36720">
              <a:solidFill>
                <a:schemeClr val="tx1"/>
              </a:solidFill>
              <a:round/>
              <a:headEnd/>
              <a:tailEnd/>
            </a:ln>
          </p:spPr>
          <p:txBody>
            <a:bodyPr/>
            <a:lstStyle/>
            <a:p>
              <a:endParaRPr lang="en-US">
                <a:ln>
                  <a:solidFill>
                    <a:schemeClr val="bg1"/>
                  </a:solidFill>
                </a:ln>
              </a:endParaRPr>
            </a:p>
          </p:txBody>
        </p:sp>
        <p:sp>
          <p:nvSpPr>
            <p:cNvPr id="6159" name="Text Box 15"/>
            <p:cNvSpPr txBox="1">
              <a:spLocks noChangeArrowheads="1"/>
            </p:cNvSpPr>
            <p:nvPr/>
          </p:nvSpPr>
          <p:spPr bwMode="auto">
            <a:xfrm>
              <a:off x="5733" y="1550"/>
              <a:ext cx="155" cy="256"/>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dirty="0">
                  <a:ln>
                    <a:solidFill>
                      <a:schemeClr val="bg1"/>
                    </a:solidFill>
                  </a:ln>
                  <a:latin typeface="Arial" pitchFamily="34" charset="0"/>
                </a:rPr>
                <a:t>A</a:t>
              </a:r>
            </a:p>
          </p:txBody>
        </p:sp>
        <p:sp>
          <p:nvSpPr>
            <p:cNvPr id="6160" name="Text Box 16"/>
            <p:cNvSpPr txBox="1">
              <a:spLocks noChangeArrowheads="1"/>
            </p:cNvSpPr>
            <p:nvPr/>
          </p:nvSpPr>
          <p:spPr bwMode="auto">
            <a:xfrm>
              <a:off x="6080" y="2282"/>
              <a:ext cx="155" cy="256"/>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a:ln>
                    <a:solidFill>
                      <a:schemeClr val="bg1"/>
                    </a:solidFill>
                  </a:ln>
                  <a:latin typeface="Arial" pitchFamily="34" charset="0"/>
                </a:rPr>
                <a:t>C</a:t>
              </a:r>
            </a:p>
          </p:txBody>
        </p:sp>
        <p:sp>
          <p:nvSpPr>
            <p:cNvPr id="6161" name="Text Box 17"/>
            <p:cNvSpPr txBox="1">
              <a:spLocks noChangeArrowheads="1"/>
            </p:cNvSpPr>
            <p:nvPr/>
          </p:nvSpPr>
          <p:spPr bwMode="auto">
            <a:xfrm>
              <a:off x="5420" y="2269"/>
              <a:ext cx="155" cy="256"/>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a:ln>
                    <a:solidFill>
                      <a:schemeClr val="bg1"/>
                    </a:solidFill>
                  </a:ln>
                  <a:latin typeface="Arial" pitchFamily="34" charset="0"/>
                </a:rPr>
                <a:t>B</a:t>
              </a:r>
            </a:p>
          </p:txBody>
        </p:sp>
        <p:sp>
          <p:nvSpPr>
            <p:cNvPr id="6162" name="Text Box 18"/>
            <p:cNvSpPr txBox="1">
              <a:spLocks noChangeArrowheads="1"/>
            </p:cNvSpPr>
            <p:nvPr/>
          </p:nvSpPr>
          <p:spPr bwMode="auto">
            <a:xfrm>
              <a:off x="4880" y="3201"/>
              <a:ext cx="155" cy="256"/>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a:ln>
                    <a:solidFill>
                      <a:schemeClr val="bg1"/>
                    </a:solidFill>
                  </a:ln>
                  <a:latin typeface="Arial" pitchFamily="34" charset="0"/>
                </a:rPr>
                <a:t>D</a:t>
              </a:r>
            </a:p>
          </p:txBody>
        </p:sp>
        <p:sp>
          <p:nvSpPr>
            <p:cNvPr id="6163" name="Text Box 19"/>
            <p:cNvSpPr txBox="1">
              <a:spLocks noChangeArrowheads="1"/>
            </p:cNvSpPr>
            <p:nvPr/>
          </p:nvSpPr>
          <p:spPr bwMode="auto">
            <a:xfrm>
              <a:off x="5233" y="3201"/>
              <a:ext cx="142" cy="256"/>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a:ln>
                    <a:solidFill>
                      <a:schemeClr val="bg1"/>
                    </a:solidFill>
                  </a:ln>
                  <a:latin typeface="Arial" pitchFamily="34" charset="0"/>
                </a:rPr>
                <a:t>E</a:t>
              </a:r>
            </a:p>
          </p:txBody>
        </p:sp>
        <p:sp>
          <p:nvSpPr>
            <p:cNvPr id="6164" name="Text Box 20"/>
            <p:cNvSpPr txBox="1">
              <a:spLocks noChangeArrowheads="1"/>
            </p:cNvSpPr>
            <p:nvPr/>
          </p:nvSpPr>
          <p:spPr bwMode="auto">
            <a:xfrm>
              <a:off x="5620" y="3201"/>
              <a:ext cx="130" cy="256"/>
            </a:xfrm>
            <a:prstGeom prst="rect">
              <a:avLst/>
            </a:prstGeom>
            <a:noFill/>
            <a:ln w="9525">
              <a:solidFill>
                <a:schemeClr val="tx1"/>
              </a:solidFill>
              <a:miter lim="800000"/>
              <a:headEnd/>
              <a:tailEnd/>
            </a:ln>
          </p:spPr>
          <p:txBody>
            <a:bodyPr wrap="none" lIns="0" tIns="0" rIns="0" bIns="0">
              <a:spAutoFit/>
            </a:bodyPr>
            <a:lstStyle/>
            <a:p>
              <a:pPr>
                <a:buClr>
                  <a:srgbClr val="000000"/>
                </a:buClr>
                <a:buSzPct val="45000"/>
                <a:buFont typeface="StarBats" charset="0"/>
                <a:buNone/>
              </a:pPr>
              <a:r>
                <a:rPr lang="en-GB" b="1">
                  <a:ln>
                    <a:solidFill>
                      <a:schemeClr val="bg1"/>
                    </a:solidFill>
                  </a:ln>
                  <a:latin typeface="Arial" pitchFamily="34" charset="0"/>
                </a:rPr>
                <a:t>F</a:t>
              </a:r>
            </a:p>
          </p:txBody>
        </p:sp>
      </p:grpSp>
      <p:sp>
        <p:nvSpPr>
          <p:cNvPr id="22" name="TextBox 21"/>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304800"/>
            <a:ext cx="7498080" cy="1143000"/>
          </a:xfrm>
        </p:spPr>
        <p:txBody>
          <a:bodyPr/>
          <a:lstStyle/>
          <a:p>
            <a:r>
              <a:rPr lang="en-US" dirty="0">
                <a:solidFill>
                  <a:schemeClr val="tx1"/>
                </a:solidFill>
              </a:rPr>
              <a:t>Tree </a:t>
            </a:r>
            <a:r>
              <a:rPr lang="en-US" dirty="0" smtClean="0">
                <a:solidFill>
                  <a:schemeClr val="tx1"/>
                </a:solidFill>
              </a:rPr>
              <a:t>Terminology (cont.)</a:t>
            </a:r>
            <a:endParaRPr lang="en-US" dirty="0">
              <a:solidFill>
                <a:schemeClr val="tx1"/>
              </a:solidFill>
            </a:endParaRPr>
          </a:p>
        </p:txBody>
      </p:sp>
      <p:sp>
        <p:nvSpPr>
          <p:cNvPr id="11267" name="Rectangle 3"/>
          <p:cNvSpPr>
            <a:spLocks noGrp="1" noChangeArrowheads="1"/>
          </p:cNvSpPr>
          <p:nvPr>
            <p:ph idx="1"/>
          </p:nvPr>
        </p:nvSpPr>
        <p:spPr>
          <a:xfrm>
            <a:off x="1219200" y="914400"/>
            <a:ext cx="7696200" cy="4800600"/>
          </a:xfrm>
        </p:spPr>
        <p:txBody>
          <a:bodyPr>
            <a:noAutofit/>
          </a:bodyPr>
          <a:lstStyle/>
          <a:p>
            <a:pPr>
              <a:buClr>
                <a:schemeClr val="tx1"/>
              </a:buClr>
            </a:pPr>
            <a:r>
              <a:rPr lang="en-US" sz="2800" dirty="0"/>
              <a:t>Visiting: </a:t>
            </a:r>
            <a:r>
              <a:rPr lang="en-US" sz="2800" dirty="0" smtClean="0"/>
              <a:t>  A </a:t>
            </a:r>
            <a:r>
              <a:rPr lang="en-US" sz="2800" dirty="0"/>
              <a:t>node is visited when program control arrives at the node, usually for processing</a:t>
            </a:r>
            <a:r>
              <a:rPr lang="en-US" sz="2800" dirty="0" smtClean="0"/>
              <a:t>.</a:t>
            </a:r>
          </a:p>
          <a:p>
            <a:pPr>
              <a:buClr>
                <a:schemeClr val="tx1"/>
              </a:buClr>
            </a:pPr>
            <a:endParaRPr lang="en-US" sz="900" dirty="0"/>
          </a:p>
          <a:p>
            <a:pPr>
              <a:buClr>
                <a:schemeClr val="tx1"/>
              </a:buClr>
            </a:pPr>
            <a:r>
              <a:rPr lang="en-US" sz="2800" dirty="0"/>
              <a:t>Traversing: </a:t>
            </a:r>
            <a:r>
              <a:rPr lang="en-US" sz="2800" dirty="0" smtClean="0"/>
              <a:t>  To </a:t>
            </a:r>
            <a:r>
              <a:rPr lang="en-US" sz="2800" dirty="0"/>
              <a:t>traverse a tree means to visit all the nodes in some specified order</a:t>
            </a:r>
            <a:r>
              <a:rPr lang="en-US" sz="2800" dirty="0" smtClean="0"/>
              <a:t>.</a:t>
            </a:r>
          </a:p>
          <a:p>
            <a:pPr>
              <a:buClr>
                <a:schemeClr val="tx1"/>
              </a:buClr>
            </a:pPr>
            <a:endParaRPr lang="en-US" sz="800" dirty="0"/>
          </a:p>
          <a:p>
            <a:pPr>
              <a:buClr>
                <a:schemeClr val="tx1"/>
              </a:buClr>
            </a:pPr>
            <a:r>
              <a:rPr lang="en-US" sz="2800" dirty="0"/>
              <a:t>Levels: </a:t>
            </a:r>
            <a:r>
              <a:rPr lang="en-US" sz="2800" dirty="0" smtClean="0"/>
              <a:t>  The </a:t>
            </a:r>
            <a:r>
              <a:rPr lang="en-US" sz="2800" dirty="0"/>
              <a:t>level of a particular node refers to how many generations the node is from the root. Root is assumed to be level 0</a:t>
            </a:r>
            <a:r>
              <a:rPr lang="en-US" sz="2800" dirty="0" smtClean="0"/>
              <a:t>.</a:t>
            </a:r>
          </a:p>
          <a:p>
            <a:pPr>
              <a:buClr>
                <a:schemeClr val="tx1"/>
              </a:buClr>
            </a:pPr>
            <a:endParaRPr lang="en-US" sz="800" dirty="0"/>
          </a:p>
          <a:p>
            <a:pPr>
              <a:buClr>
                <a:schemeClr val="tx1"/>
              </a:buClr>
            </a:pPr>
            <a:r>
              <a:rPr lang="en-US" sz="2800" dirty="0"/>
              <a:t>Keys: </a:t>
            </a:r>
            <a:r>
              <a:rPr lang="en-US" sz="2800" dirty="0" smtClean="0"/>
              <a:t>  Key </a:t>
            </a:r>
            <a:r>
              <a:rPr lang="en-US" sz="2800" dirty="0"/>
              <a:t>value is used to search for the item or perform other operations on it.</a:t>
            </a:r>
          </a:p>
        </p:txBody>
      </p:sp>
      <p:sp>
        <p:nvSpPr>
          <p:cNvPr id="4" name="TextBox 3"/>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38238" y="244475"/>
            <a:ext cx="7615237" cy="1106488"/>
            <a:chOff x="675" y="192"/>
            <a:chExt cx="4797" cy="697"/>
          </a:xfrm>
        </p:grpSpPr>
        <p:sp>
          <p:nvSpPr>
            <p:cNvPr id="14376" name="Oval 5"/>
            <p:cNvSpPr>
              <a:spLocks noChangeArrowheads="1"/>
            </p:cNvSpPr>
            <p:nvPr/>
          </p:nvSpPr>
          <p:spPr bwMode="hidden">
            <a:xfrm flipH="1">
              <a:off x="3067" y="192"/>
              <a:ext cx="696" cy="696"/>
            </a:xfrm>
            <a:prstGeom prst="ellipse">
              <a:avLst/>
            </a:prstGeom>
            <a:solidFill>
              <a:srgbClr val="D9D8EC"/>
            </a:solidFill>
            <a:ln w="28575">
              <a:noFill/>
              <a:round/>
              <a:headEnd/>
              <a:tailEnd/>
            </a:ln>
          </p:spPr>
          <p:txBody>
            <a:bodyPr wrap="none" anchor="ctr"/>
            <a:lstStyle/>
            <a:p>
              <a:endParaRPr lang="en-US">
                <a:latin typeface="Calibri" pitchFamily="34" charset="0"/>
              </a:endParaRPr>
            </a:p>
          </p:txBody>
        </p:sp>
        <p:sp>
          <p:nvSpPr>
            <p:cNvPr id="14377" name="Oval 6"/>
            <p:cNvSpPr>
              <a:spLocks noChangeArrowheads="1"/>
            </p:cNvSpPr>
            <p:nvPr/>
          </p:nvSpPr>
          <p:spPr bwMode="hidden">
            <a:xfrm flipH="1">
              <a:off x="4777" y="192"/>
              <a:ext cx="695" cy="696"/>
            </a:xfrm>
            <a:prstGeom prst="ellipse">
              <a:avLst/>
            </a:prstGeom>
            <a:solidFill>
              <a:srgbClr val="D9D8EC"/>
            </a:solidFill>
            <a:ln w="28575">
              <a:noFill/>
              <a:round/>
              <a:headEnd/>
              <a:tailEnd/>
            </a:ln>
          </p:spPr>
          <p:txBody>
            <a:bodyPr wrap="none" anchor="ctr"/>
            <a:lstStyle/>
            <a:p>
              <a:endParaRPr lang="en-US">
                <a:latin typeface="Calibri" pitchFamily="34" charset="0"/>
              </a:endParaRPr>
            </a:p>
          </p:txBody>
        </p:sp>
        <p:sp>
          <p:nvSpPr>
            <p:cNvPr id="14378" name="Oval 7"/>
            <p:cNvSpPr>
              <a:spLocks noChangeArrowheads="1"/>
            </p:cNvSpPr>
            <p:nvPr/>
          </p:nvSpPr>
          <p:spPr bwMode="hidden">
            <a:xfrm flipH="1">
              <a:off x="675" y="193"/>
              <a:ext cx="695" cy="696"/>
            </a:xfrm>
            <a:prstGeom prst="ellipse">
              <a:avLst/>
            </a:prstGeom>
            <a:solidFill>
              <a:srgbClr val="D9D8EC"/>
            </a:solidFill>
            <a:ln w="28575">
              <a:noFill/>
              <a:round/>
              <a:headEnd/>
              <a:tailEnd/>
            </a:ln>
          </p:spPr>
          <p:txBody>
            <a:bodyPr wrap="none" anchor="ctr"/>
            <a:lstStyle/>
            <a:p>
              <a:endParaRPr lang="en-US">
                <a:latin typeface="Calibri" pitchFamily="34" charset="0"/>
              </a:endParaRPr>
            </a:p>
          </p:txBody>
        </p:sp>
        <p:sp>
          <p:nvSpPr>
            <p:cNvPr id="14379" name="Oval 8"/>
            <p:cNvSpPr>
              <a:spLocks noChangeArrowheads="1"/>
            </p:cNvSpPr>
            <p:nvPr/>
          </p:nvSpPr>
          <p:spPr bwMode="hidden">
            <a:xfrm flipH="1">
              <a:off x="3984" y="192"/>
              <a:ext cx="695" cy="696"/>
            </a:xfrm>
            <a:prstGeom prst="ellipse">
              <a:avLst/>
            </a:prstGeom>
            <a:noFill/>
            <a:ln w="28575">
              <a:solidFill>
                <a:srgbClr val="D9D8EC"/>
              </a:solidFill>
              <a:round/>
              <a:headEnd/>
              <a:tailEnd/>
            </a:ln>
          </p:spPr>
          <p:txBody>
            <a:bodyPr wrap="none" anchor="ctr"/>
            <a:lstStyle/>
            <a:p>
              <a:endParaRPr lang="en-US">
                <a:latin typeface="Calibri" pitchFamily="34" charset="0"/>
              </a:endParaRPr>
            </a:p>
          </p:txBody>
        </p:sp>
        <p:sp>
          <p:nvSpPr>
            <p:cNvPr id="14380" name="Oval 9"/>
            <p:cNvSpPr>
              <a:spLocks noChangeArrowheads="1"/>
            </p:cNvSpPr>
            <p:nvPr/>
          </p:nvSpPr>
          <p:spPr bwMode="hidden">
            <a:xfrm flipH="1">
              <a:off x="1486" y="192"/>
              <a:ext cx="695" cy="696"/>
            </a:xfrm>
            <a:prstGeom prst="ellipse">
              <a:avLst/>
            </a:prstGeom>
            <a:noFill/>
            <a:ln w="28575">
              <a:solidFill>
                <a:srgbClr val="D9D8EC"/>
              </a:solidFill>
              <a:round/>
              <a:headEnd/>
              <a:tailEnd/>
            </a:ln>
          </p:spPr>
          <p:txBody>
            <a:bodyPr wrap="none" anchor="ctr"/>
            <a:lstStyle/>
            <a:p>
              <a:endParaRPr lang="en-US">
                <a:latin typeface="Calibri" pitchFamily="34" charset="0"/>
              </a:endParaRPr>
            </a:p>
          </p:txBody>
        </p:sp>
      </p:grpSp>
      <p:sp>
        <p:nvSpPr>
          <p:cNvPr id="14342" name="Rectangle 10"/>
          <p:cNvSpPr>
            <a:spLocks noChangeArrowheads="1"/>
          </p:cNvSpPr>
          <p:nvPr/>
        </p:nvSpPr>
        <p:spPr bwMode="auto">
          <a:xfrm>
            <a:off x="3190875" y="6188075"/>
            <a:ext cx="2895600" cy="457200"/>
          </a:xfrm>
          <a:prstGeom prst="rect">
            <a:avLst/>
          </a:prstGeom>
          <a:noFill/>
          <a:ln w="9525">
            <a:noFill/>
            <a:miter lim="800000"/>
            <a:headEnd/>
            <a:tailEnd/>
          </a:ln>
        </p:spPr>
        <p:txBody>
          <a:bodyPr/>
          <a:lstStyle/>
          <a:p>
            <a:pPr algn="ctr"/>
            <a:endParaRPr lang="en-US"/>
          </a:p>
        </p:txBody>
      </p:sp>
      <p:sp>
        <p:nvSpPr>
          <p:cNvPr id="14344" name="Rectangle 12"/>
          <p:cNvSpPr>
            <a:spLocks noChangeArrowheads="1"/>
          </p:cNvSpPr>
          <p:nvPr/>
        </p:nvSpPr>
        <p:spPr bwMode="auto">
          <a:xfrm>
            <a:off x="534988" y="206375"/>
            <a:ext cx="8229600" cy="1143000"/>
          </a:xfrm>
          <a:prstGeom prst="rect">
            <a:avLst/>
          </a:prstGeom>
          <a:noFill/>
          <a:ln w="9525">
            <a:noFill/>
            <a:miter lim="800000"/>
            <a:headEnd/>
            <a:tailEnd/>
          </a:ln>
        </p:spPr>
        <p:txBody>
          <a:bodyPr anchor="ctr"/>
          <a:lstStyle/>
          <a:p>
            <a:pPr algn="ctr"/>
            <a:r>
              <a:rPr lang="en-GB" sz="6000" dirty="0" smtClean="0">
                <a:solidFill>
                  <a:schemeClr val="tx2"/>
                </a:solidFill>
                <a:latin typeface="Calibri" pitchFamily="34" charset="0"/>
                <a:cs typeface="Arial" pitchFamily="34" charset="0"/>
              </a:rPr>
              <a:t>Trees</a:t>
            </a:r>
          </a:p>
          <a:p>
            <a:r>
              <a:rPr lang="en-GB" sz="6000" dirty="0" smtClean="0">
                <a:solidFill>
                  <a:schemeClr val="tx2"/>
                </a:solidFill>
                <a:latin typeface="Calibri" pitchFamily="34" charset="0"/>
                <a:cs typeface="Arial" pitchFamily="34" charset="0"/>
              </a:rPr>
              <a:t>   </a:t>
            </a:r>
            <a:r>
              <a:rPr lang="en-GB" sz="4000" dirty="0" smtClean="0">
                <a:solidFill>
                  <a:schemeClr val="tx2"/>
                </a:solidFill>
                <a:latin typeface="Calibri" pitchFamily="34" charset="0"/>
                <a:cs typeface="Arial" pitchFamily="34" charset="0"/>
              </a:rPr>
              <a:t>E.g.</a:t>
            </a:r>
            <a:r>
              <a:rPr lang="en-US" sz="4000" dirty="0" smtClean="0">
                <a:solidFill>
                  <a:schemeClr val="tx2"/>
                </a:solidFill>
                <a:latin typeface="Calibri" pitchFamily="34" charset="0"/>
                <a:cs typeface="Arial" pitchFamily="34" charset="0"/>
              </a:rPr>
              <a:t> </a:t>
            </a:r>
            <a:endParaRPr lang="en-US" sz="4000" dirty="0">
              <a:solidFill>
                <a:schemeClr val="tx2"/>
              </a:solidFill>
              <a:latin typeface="Calibri" pitchFamily="34" charset="0"/>
            </a:endParaRPr>
          </a:p>
        </p:txBody>
      </p:sp>
      <p:sp>
        <p:nvSpPr>
          <p:cNvPr id="14345" name="Rectangle 13"/>
          <p:cNvSpPr>
            <a:spLocks noChangeArrowheads="1"/>
          </p:cNvSpPr>
          <p:nvPr/>
        </p:nvSpPr>
        <p:spPr bwMode="auto">
          <a:xfrm>
            <a:off x="1543050" y="1855788"/>
            <a:ext cx="1295400"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Jane</a:t>
            </a:r>
            <a:r>
              <a:rPr lang="en-US" sz="2000">
                <a:cs typeface="Arial" pitchFamily="34" charset="0"/>
              </a:rPr>
              <a:t> </a:t>
            </a:r>
            <a:endParaRPr lang="en-US"/>
          </a:p>
        </p:txBody>
      </p:sp>
      <p:sp>
        <p:nvSpPr>
          <p:cNvPr id="14346" name="Rectangle 14"/>
          <p:cNvSpPr>
            <a:spLocks noChangeArrowheads="1"/>
          </p:cNvSpPr>
          <p:nvPr/>
        </p:nvSpPr>
        <p:spPr bwMode="auto">
          <a:xfrm>
            <a:off x="534988" y="2863850"/>
            <a:ext cx="1008062"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Mat</a:t>
            </a:r>
            <a:r>
              <a:rPr lang="en-US" sz="2000">
                <a:cs typeface="Arial" pitchFamily="34" charset="0"/>
              </a:rPr>
              <a:t> </a:t>
            </a:r>
            <a:endParaRPr lang="en-US"/>
          </a:p>
        </p:txBody>
      </p:sp>
      <p:sp>
        <p:nvSpPr>
          <p:cNvPr id="14347" name="Rectangle 15"/>
          <p:cNvSpPr>
            <a:spLocks noChangeArrowheads="1"/>
          </p:cNvSpPr>
          <p:nvPr/>
        </p:nvSpPr>
        <p:spPr bwMode="auto">
          <a:xfrm>
            <a:off x="1758950" y="2863850"/>
            <a:ext cx="1008063"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Jennifer</a:t>
            </a:r>
            <a:r>
              <a:rPr lang="en-US" sz="2000">
                <a:cs typeface="Arial" pitchFamily="34" charset="0"/>
              </a:rPr>
              <a:t> </a:t>
            </a:r>
            <a:endParaRPr lang="en-US"/>
          </a:p>
        </p:txBody>
      </p:sp>
      <p:sp>
        <p:nvSpPr>
          <p:cNvPr id="14348" name="Rectangle 16"/>
          <p:cNvSpPr>
            <a:spLocks noChangeArrowheads="1"/>
          </p:cNvSpPr>
          <p:nvPr/>
        </p:nvSpPr>
        <p:spPr bwMode="auto">
          <a:xfrm>
            <a:off x="2909888" y="2863850"/>
            <a:ext cx="1008062"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Brian</a:t>
            </a:r>
            <a:r>
              <a:rPr lang="en-US" sz="2000">
                <a:cs typeface="Arial" pitchFamily="34" charset="0"/>
              </a:rPr>
              <a:t> </a:t>
            </a:r>
            <a:endParaRPr lang="en-US"/>
          </a:p>
        </p:txBody>
      </p:sp>
      <p:sp>
        <p:nvSpPr>
          <p:cNvPr id="14349" name="Rectangle 17"/>
          <p:cNvSpPr>
            <a:spLocks noChangeArrowheads="1"/>
          </p:cNvSpPr>
          <p:nvPr/>
        </p:nvSpPr>
        <p:spPr bwMode="auto">
          <a:xfrm>
            <a:off x="534988" y="3873500"/>
            <a:ext cx="1008062"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Susan</a:t>
            </a:r>
            <a:r>
              <a:rPr lang="en-US" sz="2000">
                <a:cs typeface="Arial" pitchFamily="34" charset="0"/>
              </a:rPr>
              <a:t> </a:t>
            </a:r>
            <a:endParaRPr lang="en-US"/>
          </a:p>
        </p:txBody>
      </p:sp>
      <p:sp>
        <p:nvSpPr>
          <p:cNvPr id="14350" name="Rectangle 18"/>
          <p:cNvSpPr>
            <a:spLocks noChangeArrowheads="1"/>
          </p:cNvSpPr>
          <p:nvPr/>
        </p:nvSpPr>
        <p:spPr bwMode="auto">
          <a:xfrm>
            <a:off x="2262188" y="3873500"/>
            <a:ext cx="1008062"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Jerry</a:t>
            </a:r>
            <a:r>
              <a:rPr lang="en-US" sz="2000">
                <a:cs typeface="Arial" pitchFamily="34" charset="0"/>
              </a:rPr>
              <a:t> </a:t>
            </a:r>
            <a:endParaRPr lang="en-US"/>
          </a:p>
        </p:txBody>
      </p:sp>
      <p:sp>
        <p:nvSpPr>
          <p:cNvPr id="14351" name="Rectangle 19"/>
          <p:cNvSpPr>
            <a:spLocks noChangeArrowheads="1"/>
          </p:cNvSpPr>
          <p:nvPr/>
        </p:nvSpPr>
        <p:spPr bwMode="auto">
          <a:xfrm>
            <a:off x="3414713" y="3873500"/>
            <a:ext cx="1008062" cy="288925"/>
          </a:xfrm>
          <a:prstGeom prst="rect">
            <a:avLst/>
          </a:prstGeom>
          <a:solidFill>
            <a:srgbClr val="CCCCFF"/>
          </a:solidFill>
          <a:ln w="9525">
            <a:solidFill>
              <a:schemeClr val="tx1"/>
            </a:solidFill>
            <a:miter lim="800000"/>
            <a:headEnd/>
            <a:tailEnd/>
          </a:ln>
        </p:spPr>
        <p:txBody>
          <a:bodyPr wrap="none" anchor="ctr"/>
          <a:lstStyle/>
          <a:p>
            <a:pPr algn="ctr"/>
            <a:r>
              <a:rPr lang="en-GB" sz="2000">
                <a:cs typeface="Arial" pitchFamily="34" charset="0"/>
              </a:rPr>
              <a:t>Jack</a:t>
            </a:r>
            <a:r>
              <a:rPr lang="en-US" sz="2000">
                <a:cs typeface="Arial" pitchFamily="34" charset="0"/>
              </a:rPr>
              <a:t> </a:t>
            </a:r>
            <a:endParaRPr lang="en-US"/>
          </a:p>
        </p:txBody>
      </p:sp>
      <p:sp>
        <p:nvSpPr>
          <p:cNvPr id="14352" name="Line 20"/>
          <p:cNvSpPr>
            <a:spLocks noChangeShapeType="1"/>
          </p:cNvSpPr>
          <p:nvPr/>
        </p:nvSpPr>
        <p:spPr bwMode="auto">
          <a:xfrm flipH="1">
            <a:off x="1182688" y="2144713"/>
            <a:ext cx="1008062" cy="719137"/>
          </a:xfrm>
          <a:prstGeom prst="line">
            <a:avLst/>
          </a:prstGeom>
          <a:noFill/>
          <a:ln w="9525">
            <a:solidFill>
              <a:schemeClr val="tx1"/>
            </a:solidFill>
            <a:round/>
            <a:headEnd/>
            <a:tailEnd/>
          </a:ln>
        </p:spPr>
        <p:txBody>
          <a:bodyPr/>
          <a:lstStyle/>
          <a:p>
            <a:endParaRPr lang="en-US"/>
          </a:p>
        </p:txBody>
      </p:sp>
      <p:sp>
        <p:nvSpPr>
          <p:cNvPr id="14353" name="Line 21"/>
          <p:cNvSpPr>
            <a:spLocks noChangeShapeType="1"/>
          </p:cNvSpPr>
          <p:nvPr/>
        </p:nvSpPr>
        <p:spPr bwMode="auto">
          <a:xfrm>
            <a:off x="2190750" y="2144713"/>
            <a:ext cx="0" cy="719137"/>
          </a:xfrm>
          <a:prstGeom prst="line">
            <a:avLst/>
          </a:prstGeom>
          <a:noFill/>
          <a:ln w="9525">
            <a:solidFill>
              <a:schemeClr val="tx1"/>
            </a:solidFill>
            <a:round/>
            <a:headEnd/>
            <a:tailEnd/>
          </a:ln>
        </p:spPr>
        <p:txBody>
          <a:bodyPr/>
          <a:lstStyle/>
          <a:p>
            <a:endParaRPr lang="en-US"/>
          </a:p>
        </p:txBody>
      </p:sp>
      <p:sp>
        <p:nvSpPr>
          <p:cNvPr id="14354" name="Line 22"/>
          <p:cNvSpPr>
            <a:spLocks noChangeShapeType="1"/>
          </p:cNvSpPr>
          <p:nvPr/>
        </p:nvSpPr>
        <p:spPr bwMode="auto">
          <a:xfrm>
            <a:off x="2190750" y="2144713"/>
            <a:ext cx="1295400" cy="719137"/>
          </a:xfrm>
          <a:prstGeom prst="line">
            <a:avLst/>
          </a:prstGeom>
          <a:noFill/>
          <a:ln w="9525">
            <a:solidFill>
              <a:schemeClr val="tx1"/>
            </a:solidFill>
            <a:round/>
            <a:headEnd/>
            <a:tailEnd/>
          </a:ln>
        </p:spPr>
        <p:txBody>
          <a:bodyPr/>
          <a:lstStyle/>
          <a:p>
            <a:endParaRPr lang="en-US"/>
          </a:p>
        </p:txBody>
      </p:sp>
      <p:sp>
        <p:nvSpPr>
          <p:cNvPr id="14355" name="Line 23"/>
          <p:cNvSpPr>
            <a:spLocks noChangeShapeType="1"/>
          </p:cNvSpPr>
          <p:nvPr/>
        </p:nvSpPr>
        <p:spPr bwMode="auto">
          <a:xfrm>
            <a:off x="1038225" y="3152775"/>
            <a:ext cx="0" cy="720725"/>
          </a:xfrm>
          <a:prstGeom prst="line">
            <a:avLst/>
          </a:prstGeom>
          <a:noFill/>
          <a:ln w="9525">
            <a:solidFill>
              <a:schemeClr val="tx1"/>
            </a:solidFill>
            <a:round/>
            <a:headEnd/>
            <a:tailEnd/>
          </a:ln>
        </p:spPr>
        <p:txBody>
          <a:bodyPr/>
          <a:lstStyle/>
          <a:p>
            <a:endParaRPr lang="en-US"/>
          </a:p>
        </p:txBody>
      </p:sp>
      <p:sp>
        <p:nvSpPr>
          <p:cNvPr id="14356" name="Line 24"/>
          <p:cNvSpPr>
            <a:spLocks noChangeShapeType="1"/>
          </p:cNvSpPr>
          <p:nvPr/>
        </p:nvSpPr>
        <p:spPr bwMode="auto">
          <a:xfrm flipH="1">
            <a:off x="2767013" y="3152775"/>
            <a:ext cx="647700" cy="720725"/>
          </a:xfrm>
          <a:prstGeom prst="line">
            <a:avLst/>
          </a:prstGeom>
          <a:noFill/>
          <a:ln w="9525">
            <a:solidFill>
              <a:schemeClr val="tx1"/>
            </a:solidFill>
            <a:round/>
            <a:headEnd/>
            <a:tailEnd/>
          </a:ln>
        </p:spPr>
        <p:txBody>
          <a:bodyPr/>
          <a:lstStyle/>
          <a:p>
            <a:endParaRPr lang="en-US"/>
          </a:p>
        </p:txBody>
      </p:sp>
      <p:sp>
        <p:nvSpPr>
          <p:cNvPr id="14357" name="Line 25"/>
          <p:cNvSpPr>
            <a:spLocks noChangeShapeType="1"/>
          </p:cNvSpPr>
          <p:nvPr/>
        </p:nvSpPr>
        <p:spPr bwMode="auto">
          <a:xfrm>
            <a:off x="3414713" y="3152775"/>
            <a:ext cx="503237" cy="720725"/>
          </a:xfrm>
          <a:prstGeom prst="line">
            <a:avLst/>
          </a:prstGeom>
          <a:noFill/>
          <a:ln w="9525">
            <a:solidFill>
              <a:schemeClr val="tx1"/>
            </a:solidFill>
            <a:round/>
            <a:headEnd/>
            <a:tailEnd/>
          </a:ln>
        </p:spPr>
        <p:txBody>
          <a:bodyPr/>
          <a:lstStyle/>
          <a:p>
            <a:endParaRPr lang="en-US"/>
          </a:p>
        </p:txBody>
      </p:sp>
      <p:sp>
        <p:nvSpPr>
          <p:cNvPr id="14358" name="Text Box 26"/>
          <p:cNvSpPr txBox="1">
            <a:spLocks noChangeArrowheads="1"/>
          </p:cNvSpPr>
          <p:nvPr/>
        </p:nvSpPr>
        <p:spPr bwMode="auto">
          <a:xfrm>
            <a:off x="390525" y="4737100"/>
            <a:ext cx="4052888" cy="396875"/>
          </a:xfrm>
          <a:prstGeom prst="rect">
            <a:avLst/>
          </a:prstGeom>
          <a:noFill/>
          <a:ln w="9525">
            <a:noFill/>
            <a:miter lim="800000"/>
            <a:headEnd/>
            <a:tailEnd/>
          </a:ln>
        </p:spPr>
        <p:txBody>
          <a:bodyPr wrap="none">
            <a:spAutoFit/>
          </a:bodyPr>
          <a:lstStyle/>
          <a:p>
            <a:r>
              <a:rPr lang="en-GB" sz="2000">
                <a:cs typeface="Arial" pitchFamily="34" charset="0"/>
              </a:rPr>
              <a:t>Jane’s children and grandchildren</a:t>
            </a:r>
            <a:r>
              <a:rPr lang="en-US" sz="2000">
                <a:cs typeface="Arial" pitchFamily="34" charset="0"/>
              </a:rPr>
              <a:t> </a:t>
            </a:r>
            <a:endParaRPr lang="en-US"/>
          </a:p>
        </p:txBody>
      </p:sp>
      <p:sp>
        <p:nvSpPr>
          <p:cNvPr id="14359" name="Rectangle 27"/>
          <p:cNvSpPr>
            <a:spLocks noChangeArrowheads="1"/>
          </p:cNvSpPr>
          <p:nvPr/>
        </p:nvSpPr>
        <p:spPr bwMode="auto">
          <a:xfrm>
            <a:off x="5862638" y="1784350"/>
            <a:ext cx="1295400"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mystuff</a:t>
            </a:r>
            <a:r>
              <a:rPr lang="en-US" sz="2000">
                <a:cs typeface="Arial" pitchFamily="34" charset="0"/>
              </a:rPr>
              <a:t> </a:t>
            </a:r>
            <a:endParaRPr lang="en-US"/>
          </a:p>
        </p:txBody>
      </p:sp>
      <p:sp>
        <p:nvSpPr>
          <p:cNvPr id="14360" name="Rectangle 28"/>
          <p:cNvSpPr>
            <a:spLocks noChangeArrowheads="1"/>
          </p:cNvSpPr>
          <p:nvPr/>
        </p:nvSpPr>
        <p:spPr bwMode="auto">
          <a:xfrm>
            <a:off x="4854575" y="2792413"/>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home</a:t>
            </a:r>
            <a:r>
              <a:rPr lang="en-US" sz="2000">
                <a:cs typeface="Arial" pitchFamily="34" charset="0"/>
              </a:rPr>
              <a:t> </a:t>
            </a:r>
            <a:endParaRPr lang="en-US"/>
          </a:p>
        </p:txBody>
      </p:sp>
      <p:sp>
        <p:nvSpPr>
          <p:cNvPr id="14361" name="Rectangle 29"/>
          <p:cNvSpPr>
            <a:spLocks noChangeArrowheads="1"/>
          </p:cNvSpPr>
          <p:nvPr/>
        </p:nvSpPr>
        <p:spPr bwMode="auto">
          <a:xfrm>
            <a:off x="7229475" y="2792413"/>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work</a:t>
            </a:r>
            <a:r>
              <a:rPr lang="en-US" sz="2000">
                <a:cs typeface="Arial" pitchFamily="34" charset="0"/>
              </a:rPr>
              <a:t> </a:t>
            </a:r>
            <a:endParaRPr lang="en-US"/>
          </a:p>
        </p:txBody>
      </p:sp>
      <p:sp>
        <p:nvSpPr>
          <p:cNvPr id="14362" name="Rectangle 30"/>
          <p:cNvSpPr>
            <a:spLocks noChangeArrowheads="1"/>
          </p:cNvSpPr>
          <p:nvPr/>
        </p:nvSpPr>
        <p:spPr bwMode="auto">
          <a:xfrm>
            <a:off x="4854575" y="3802063"/>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games</a:t>
            </a:r>
            <a:r>
              <a:rPr lang="en-US" sz="2000">
                <a:cs typeface="Arial" pitchFamily="34" charset="0"/>
              </a:rPr>
              <a:t> </a:t>
            </a:r>
            <a:endParaRPr lang="en-US"/>
          </a:p>
        </p:txBody>
      </p:sp>
      <p:sp>
        <p:nvSpPr>
          <p:cNvPr id="14363" name="Rectangle 31"/>
          <p:cNvSpPr>
            <a:spLocks noChangeArrowheads="1"/>
          </p:cNvSpPr>
          <p:nvPr/>
        </p:nvSpPr>
        <p:spPr bwMode="auto">
          <a:xfrm>
            <a:off x="6581775" y="3802063"/>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teaching</a:t>
            </a:r>
            <a:r>
              <a:rPr lang="en-US" sz="2000">
                <a:cs typeface="Arial" pitchFamily="34" charset="0"/>
              </a:rPr>
              <a:t> </a:t>
            </a:r>
            <a:endParaRPr lang="en-US"/>
          </a:p>
        </p:txBody>
      </p:sp>
      <p:sp>
        <p:nvSpPr>
          <p:cNvPr id="14364" name="Rectangle 32"/>
          <p:cNvSpPr>
            <a:spLocks noChangeArrowheads="1"/>
          </p:cNvSpPr>
          <p:nvPr/>
        </p:nvSpPr>
        <p:spPr bwMode="auto">
          <a:xfrm>
            <a:off x="7734300" y="3802063"/>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research</a:t>
            </a:r>
            <a:r>
              <a:rPr lang="en-US" sz="2000">
                <a:cs typeface="Arial" pitchFamily="34" charset="0"/>
              </a:rPr>
              <a:t> </a:t>
            </a:r>
            <a:endParaRPr lang="en-US"/>
          </a:p>
        </p:txBody>
      </p:sp>
      <p:sp>
        <p:nvSpPr>
          <p:cNvPr id="14365" name="Line 33"/>
          <p:cNvSpPr>
            <a:spLocks noChangeShapeType="1"/>
          </p:cNvSpPr>
          <p:nvPr/>
        </p:nvSpPr>
        <p:spPr bwMode="auto">
          <a:xfrm flipH="1">
            <a:off x="5502275" y="2073275"/>
            <a:ext cx="1008063" cy="719138"/>
          </a:xfrm>
          <a:prstGeom prst="line">
            <a:avLst/>
          </a:prstGeom>
          <a:noFill/>
          <a:ln w="9525">
            <a:solidFill>
              <a:schemeClr val="tx1"/>
            </a:solidFill>
            <a:round/>
            <a:headEnd/>
            <a:tailEnd/>
          </a:ln>
        </p:spPr>
        <p:txBody>
          <a:bodyPr/>
          <a:lstStyle/>
          <a:p>
            <a:endParaRPr lang="en-US"/>
          </a:p>
        </p:txBody>
      </p:sp>
      <p:sp>
        <p:nvSpPr>
          <p:cNvPr id="14366" name="Line 34"/>
          <p:cNvSpPr>
            <a:spLocks noChangeShapeType="1"/>
          </p:cNvSpPr>
          <p:nvPr/>
        </p:nvSpPr>
        <p:spPr bwMode="auto">
          <a:xfrm>
            <a:off x="6510338" y="2073275"/>
            <a:ext cx="1295400" cy="719138"/>
          </a:xfrm>
          <a:prstGeom prst="line">
            <a:avLst/>
          </a:prstGeom>
          <a:noFill/>
          <a:ln w="9525">
            <a:solidFill>
              <a:schemeClr val="tx1"/>
            </a:solidFill>
            <a:round/>
            <a:headEnd/>
            <a:tailEnd/>
          </a:ln>
        </p:spPr>
        <p:txBody>
          <a:bodyPr/>
          <a:lstStyle/>
          <a:p>
            <a:endParaRPr lang="en-US"/>
          </a:p>
        </p:txBody>
      </p:sp>
      <p:sp>
        <p:nvSpPr>
          <p:cNvPr id="14367" name="Line 35"/>
          <p:cNvSpPr>
            <a:spLocks noChangeShapeType="1"/>
          </p:cNvSpPr>
          <p:nvPr/>
        </p:nvSpPr>
        <p:spPr bwMode="auto">
          <a:xfrm>
            <a:off x="5357813" y="3081338"/>
            <a:ext cx="0" cy="720725"/>
          </a:xfrm>
          <a:prstGeom prst="line">
            <a:avLst/>
          </a:prstGeom>
          <a:noFill/>
          <a:ln w="9525">
            <a:solidFill>
              <a:schemeClr val="tx1"/>
            </a:solidFill>
            <a:round/>
            <a:headEnd/>
            <a:tailEnd/>
          </a:ln>
        </p:spPr>
        <p:txBody>
          <a:bodyPr/>
          <a:lstStyle/>
          <a:p>
            <a:endParaRPr lang="en-US"/>
          </a:p>
        </p:txBody>
      </p:sp>
      <p:sp>
        <p:nvSpPr>
          <p:cNvPr id="14368" name="Line 36"/>
          <p:cNvSpPr>
            <a:spLocks noChangeShapeType="1"/>
          </p:cNvSpPr>
          <p:nvPr/>
        </p:nvSpPr>
        <p:spPr bwMode="auto">
          <a:xfrm flipH="1">
            <a:off x="7086600" y="3081338"/>
            <a:ext cx="647700" cy="720725"/>
          </a:xfrm>
          <a:prstGeom prst="line">
            <a:avLst/>
          </a:prstGeom>
          <a:noFill/>
          <a:ln w="9525">
            <a:solidFill>
              <a:schemeClr val="tx1"/>
            </a:solidFill>
            <a:round/>
            <a:headEnd/>
            <a:tailEnd/>
          </a:ln>
        </p:spPr>
        <p:txBody>
          <a:bodyPr/>
          <a:lstStyle/>
          <a:p>
            <a:endParaRPr lang="en-US"/>
          </a:p>
        </p:txBody>
      </p:sp>
      <p:sp>
        <p:nvSpPr>
          <p:cNvPr id="14369" name="Line 37"/>
          <p:cNvSpPr>
            <a:spLocks noChangeShapeType="1"/>
          </p:cNvSpPr>
          <p:nvPr/>
        </p:nvSpPr>
        <p:spPr bwMode="auto">
          <a:xfrm>
            <a:off x="7734300" y="3081338"/>
            <a:ext cx="503238" cy="720725"/>
          </a:xfrm>
          <a:prstGeom prst="line">
            <a:avLst/>
          </a:prstGeom>
          <a:noFill/>
          <a:ln w="9525">
            <a:solidFill>
              <a:schemeClr val="tx1"/>
            </a:solidFill>
            <a:round/>
            <a:headEnd/>
            <a:tailEnd/>
          </a:ln>
        </p:spPr>
        <p:txBody>
          <a:bodyPr/>
          <a:lstStyle/>
          <a:p>
            <a:endParaRPr lang="en-US"/>
          </a:p>
        </p:txBody>
      </p:sp>
      <p:sp>
        <p:nvSpPr>
          <p:cNvPr id="14370" name="Rectangle 38"/>
          <p:cNvSpPr>
            <a:spLocks noChangeArrowheads="1"/>
          </p:cNvSpPr>
          <p:nvPr/>
        </p:nvSpPr>
        <p:spPr bwMode="auto">
          <a:xfrm>
            <a:off x="5934075" y="4808538"/>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DAS.ppt</a:t>
            </a:r>
            <a:r>
              <a:rPr lang="en-US" sz="2000">
                <a:cs typeface="Arial" pitchFamily="34" charset="0"/>
              </a:rPr>
              <a:t> </a:t>
            </a:r>
            <a:endParaRPr lang="en-US"/>
          </a:p>
        </p:txBody>
      </p:sp>
      <p:sp>
        <p:nvSpPr>
          <p:cNvPr id="14371" name="Rectangle 39"/>
          <p:cNvSpPr>
            <a:spLocks noChangeArrowheads="1"/>
          </p:cNvSpPr>
          <p:nvPr/>
        </p:nvSpPr>
        <p:spPr bwMode="auto">
          <a:xfrm>
            <a:off x="7086600" y="4808538"/>
            <a:ext cx="1008063" cy="288925"/>
          </a:xfrm>
          <a:prstGeom prst="rect">
            <a:avLst/>
          </a:prstGeom>
          <a:solidFill>
            <a:srgbClr val="66FFCC"/>
          </a:solidFill>
          <a:ln w="9525">
            <a:solidFill>
              <a:schemeClr val="tx1"/>
            </a:solidFill>
            <a:miter lim="800000"/>
            <a:headEnd/>
            <a:tailEnd/>
          </a:ln>
        </p:spPr>
        <p:txBody>
          <a:bodyPr wrap="none" anchor="ctr"/>
          <a:lstStyle/>
          <a:p>
            <a:pPr algn="ctr"/>
            <a:r>
              <a:rPr lang="en-GB" sz="2000">
                <a:cs typeface="Arial" pitchFamily="34" charset="0"/>
              </a:rPr>
              <a:t>OS.ppt</a:t>
            </a:r>
            <a:r>
              <a:rPr lang="en-US" sz="2000">
                <a:cs typeface="Arial" pitchFamily="34" charset="0"/>
              </a:rPr>
              <a:t> </a:t>
            </a:r>
            <a:endParaRPr lang="en-US"/>
          </a:p>
        </p:txBody>
      </p:sp>
      <p:sp>
        <p:nvSpPr>
          <p:cNvPr id="14372" name="Line 40"/>
          <p:cNvSpPr>
            <a:spLocks noChangeShapeType="1"/>
          </p:cNvSpPr>
          <p:nvPr/>
        </p:nvSpPr>
        <p:spPr bwMode="auto">
          <a:xfrm flipH="1">
            <a:off x="6438900" y="4087813"/>
            <a:ext cx="647700" cy="720725"/>
          </a:xfrm>
          <a:prstGeom prst="line">
            <a:avLst/>
          </a:prstGeom>
          <a:noFill/>
          <a:ln w="9525">
            <a:solidFill>
              <a:schemeClr val="tx1"/>
            </a:solidFill>
            <a:round/>
            <a:headEnd/>
            <a:tailEnd/>
          </a:ln>
        </p:spPr>
        <p:txBody>
          <a:bodyPr/>
          <a:lstStyle/>
          <a:p>
            <a:endParaRPr lang="en-US"/>
          </a:p>
        </p:txBody>
      </p:sp>
      <p:sp>
        <p:nvSpPr>
          <p:cNvPr id="14373" name="Line 41"/>
          <p:cNvSpPr>
            <a:spLocks noChangeShapeType="1"/>
          </p:cNvSpPr>
          <p:nvPr/>
        </p:nvSpPr>
        <p:spPr bwMode="auto">
          <a:xfrm>
            <a:off x="7086600" y="4087813"/>
            <a:ext cx="503238" cy="720725"/>
          </a:xfrm>
          <a:prstGeom prst="line">
            <a:avLst/>
          </a:prstGeom>
          <a:noFill/>
          <a:ln w="9525">
            <a:solidFill>
              <a:schemeClr val="tx1"/>
            </a:solidFill>
            <a:round/>
            <a:headEnd/>
            <a:tailEnd/>
          </a:ln>
        </p:spPr>
        <p:txBody>
          <a:bodyPr/>
          <a:lstStyle/>
          <a:p>
            <a:endParaRPr lang="en-US"/>
          </a:p>
        </p:txBody>
      </p:sp>
      <p:sp>
        <p:nvSpPr>
          <p:cNvPr id="14374" name="Text Box 42"/>
          <p:cNvSpPr txBox="1">
            <a:spLocks noChangeArrowheads="1"/>
          </p:cNvSpPr>
          <p:nvPr/>
        </p:nvSpPr>
        <p:spPr bwMode="auto">
          <a:xfrm>
            <a:off x="4854575" y="5600700"/>
            <a:ext cx="3725863" cy="396875"/>
          </a:xfrm>
          <a:prstGeom prst="rect">
            <a:avLst/>
          </a:prstGeom>
          <a:noFill/>
          <a:ln w="9525">
            <a:noFill/>
            <a:miter lim="800000"/>
            <a:headEnd/>
            <a:tailEnd/>
          </a:ln>
        </p:spPr>
        <p:txBody>
          <a:bodyPr wrap="none">
            <a:spAutoFit/>
          </a:bodyPr>
          <a:lstStyle/>
          <a:p>
            <a:r>
              <a:rPr lang="en-GB" sz="2000">
                <a:cs typeface="Arial" pitchFamily="34" charset="0"/>
              </a:rPr>
              <a:t>File organization in a computer</a:t>
            </a:r>
            <a:r>
              <a:rPr lang="en-US" sz="2000">
                <a:cs typeface="Arial" pitchFamily="34" charset="0"/>
              </a:rPr>
              <a:t> </a:t>
            </a:r>
            <a:endParaRPr lang="en-US"/>
          </a:p>
        </p:txBody>
      </p:sp>
      <p:sp>
        <p:nvSpPr>
          <p:cNvPr id="14375" name="Line 43"/>
          <p:cNvSpPr>
            <a:spLocks noChangeShapeType="1"/>
          </p:cNvSpPr>
          <p:nvPr/>
        </p:nvSpPr>
        <p:spPr bwMode="auto">
          <a:xfrm flipV="1">
            <a:off x="4638675" y="1423988"/>
            <a:ext cx="0" cy="4968875"/>
          </a:xfrm>
          <a:prstGeom prst="line">
            <a:avLst/>
          </a:prstGeom>
          <a:noFill/>
          <a:ln w="76200" cmpd="tri">
            <a:solidFill>
              <a:srgbClr val="0000CC"/>
            </a:solidFill>
            <a:round/>
            <a:headEnd/>
            <a:tailEnd/>
          </a:ln>
        </p:spPr>
        <p:txBody>
          <a:bodyPr/>
          <a:lstStyle/>
          <a:p>
            <a:endParaRPr lang="en-US"/>
          </a:p>
        </p:txBody>
      </p:sp>
      <p:sp>
        <p:nvSpPr>
          <p:cNvPr id="41" name="TextBox 40"/>
          <p:cNvSpPr txBox="1"/>
          <p:nvPr/>
        </p:nvSpPr>
        <p:spPr>
          <a:xfrm>
            <a:off x="6781800" y="381000"/>
            <a:ext cx="1655197" cy="369332"/>
          </a:xfrm>
          <a:prstGeom prst="rect">
            <a:avLst/>
          </a:prstGeom>
          <a:noFill/>
        </p:spPr>
        <p:txBody>
          <a:bodyPr wrap="none" rtlCol="0">
            <a:spAutoFit/>
          </a:bodyPr>
          <a:lstStyle/>
          <a:p>
            <a:r>
              <a:rPr lang="en-US" dirty="0" smtClean="0"/>
              <a:t>www.hndit.com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1825</TotalTime>
  <Words>2558</Words>
  <Application>Microsoft Office PowerPoint</Application>
  <PresentationFormat>On-screen Show (4:3)</PresentationFormat>
  <Paragraphs>546</Paragraphs>
  <Slides>57</Slides>
  <Notes>11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5" baseType="lpstr">
      <vt:lpstr>微軟正黑體</vt:lpstr>
      <vt:lpstr>MS Mincho</vt:lpstr>
      <vt:lpstr>Arial</vt:lpstr>
      <vt:lpstr>Bookman</vt:lpstr>
      <vt:lpstr>Calibri</vt:lpstr>
      <vt:lpstr>Courier New</vt:lpstr>
      <vt:lpstr>Gill Sans MT</vt:lpstr>
      <vt:lpstr>Monotype Sorts</vt:lpstr>
      <vt:lpstr>New Century Schoolbook</vt:lpstr>
      <vt:lpstr>StarBats</vt:lpstr>
      <vt:lpstr>Symbol</vt:lpstr>
      <vt:lpstr>Tahoma</vt:lpstr>
      <vt:lpstr>Times New Roman</vt:lpstr>
      <vt:lpstr>Verdana</vt:lpstr>
      <vt:lpstr>Wingdings</vt:lpstr>
      <vt:lpstr>Wingdings 2</vt:lpstr>
      <vt:lpstr>Solstice</vt:lpstr>
      <vt:lpstr>Photo Editor Photo</vt:lpstr>
      <vt:lpstr>PowerPoint Presentation</vt:lpstr>
      <vt:lpstr>Introduction </vt:lpstr>
      <vt:lpstr>Introduction to Tree</vt:lpstr>
      <vt:lpstr>Tree characteristics</vt:lpstr>
      <vt:lpstr>Tree Terminology</vt:lpstr>
      <vt:lpstr>Tree Terminology (cont.) </vt:lpstr>
      <vt:lpstr>Tree Terminology (cont.)</vt:lpstr>
      <vt:lpstr>Tree Terminology (cont.)</vt:lpstr>
      <vt:lpstr>PowerPoint Presentation</vt:lpstr>
      <vt:lpstr>Tree Types</vt:lpstr>
      <vt:lpstr>General Trees.</vt:lpstr>
      <vt:lpstr>General trees-Definition </vt:lpstr>
      <vt:lpstr>General trees-Definition</vt:lpstr>
      <vt:lpstr>E.g. A table of contents and its tree representation</vt:lpstr>
      <vt:lpstr>PowerPoint Presentation</vt:lpstr>
      <vt:lpstr>PowerPoint Presentation</vt:lpstr>
      <vt:lpstr>PowerPoint Presentation</vt:lpstr>
      <vt:lpstr>PowerPoint Presentation</vt:lpstr>
      <vt:lpstr>PowerPoint Presentation</vt:lpstr>
      <vt:lpstr>Trees</vt:lpstr>
      <vt:lpstr>Trees</vt:lpstr>
      <vt:lpstr>Trees</vt:lpstr>
      <vt:lpstr>Binary Tree</vt:lpstr>
      <vt:lpstr>Representing Rooted Trees</vt:lpstr>
      <vt:lpstr>B-Tree</vt:lpstr>
      <vt:lpstr>Binary Trees</vt:lpstr>
      <vt:lpstr>PowerPoint Presentation</vt:lpstr>
      <vt:lpstr>Binary Search Trees </vt:lpstr>
      <vt:lpstr>PowerPoint Presentation</vt:lpstr>
      <vt:lpstr>Searching a binary search tree </vt:lpstr>
      <vt:lpstr>Searching a binary search tree (cont.)</vt:lpstr>
      <vt:lpstr>Tree node structure </vt:lpstr>
      <vt:lpstr>Function InsertItem </vt:lpstr>
      <vt:lpstr>PowerPoint Presentation</vt:lpstr>
      <vt:lpstr>Function DeleteItem </vt:lpstr>
      <vt:lpstr>(1) Deleting a leaf </vt:lpstr>
      <vt:lpstr>(2)  Deleting a node with  only one child</vt:lpstr>
      <vt:lpstr>(3)  Deleting a node with two  children</vt:lpstr>
      <vt:lpstr>(3)  Deleting a node with two  children (cont.)</vt:lpstr>
      <vt:lpstr>Representing Tree in C++</vt:lpstr>
      <vt:lpstr>Array implementation</vt:lpstr>
      <vt:lpstr>Binary Tree Definition</vt:lpstr>
      <vt:lpstr>Full Binary Trees</vt:lpstr>
      <vt:lpstr>Complete Binary Trees</vt:lpstr>
      <vt:lpstr>Binary Search Trees</vt:lpstr>
      <vt:lpstr>Binary Expression Trees</vt:lpstr>
      <vt:lpstr>PowerPoint Presentation</vt:lpstr>
      <vt:lpstr>Traversing the Tree</vt:lpstr>
      <vt:lpstr>Inorder Traversing</vt:lpstr>
      <vt:lpstr>Tree Traversal (continued)</vt:lpstr>
      <vt:lpstr>Inorder Traversal</vt:lpstr>
      <vt:lpstr>Postorder Traversal</vt:lpstr>
      <vt:lpstr>Preorder Traversal</vt:lpstr>
      <vt:lpstr>Tree Traversals</vt:lpstr>
      <vt:lpstr>Finding a Node</vt:lpstr>
      <vt:lpstr>Inserting a Node</vt:lpstr>
      <vt:lpstr>Finding Maximum and Minimum Values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Structures and Algorithms IT2003</dc:title>
  <dc:creator>admin-23</dc:creator>
  <cp:lastModifiedBy>HELLO USER™</cp:lastModifiedBy>
  <cp:revision>185</cp:revision>
  <dcterms:created xsi:type="dcterms:W3CDTF">2011-08-03T21:14:51Z</dcterms:created>
  <dcterms:modified xsi:type="dcterms:W3CDTF">2016-09-20T05:08:19Z</dcterms:modified>
</cp:coreProperties>
</file>